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3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93" r:id="rId19"/>
    <p:sldId id="294" r:id="rId20"/>
    <p:sldId id="275" r:id="rId21"/>
    <p:sldId id="274" r:id="rId22"/>
    <p:sldId id="276" r:id="rId23"/>
    <p:sldId id="277" r:id="rId24"/>
    <p:sldId id="278" r:id="rId25"/>
    <p:sldId id="279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49" d="100"/>
          <a:sy n="49" d="100"/>
        </p:scale>
        <p:origin x="-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9D99B-C3C0-AF45-952D-3F120EBB2BAE}" type="datetimeFigureOut">
              <a:rPr lang="en-US" smtClean="0"/>
              <a:t>9/23/12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C4780-06EE-7B4B-A3C9-0C3B3A69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73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13357C-0A82-C746-BC21-0F8ACE854F22}" type="slidenum">
              <a:rPr lang="en-US" sz="1200">
                <a:latin typeface="Calibri" charset="0"/>
              </a:rPr>
              <a:pPr eaLnBrk="1" hangingPunct="1"/>
              <a:t>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assessed the state of knowledge and opinion, from that developed</a:t>
            </a:r>
            <a:r>
              <a:rPr lang="en-US" baseline="0" dirty="0" smtClean="0"/>
              <a:t> the Best Practice Model.  But will that work?  Will it make a difference in our children’s lives?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D445F3-FA31-DF4A-BCBC-400FDD0645E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55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92E6D64-2EBD-1740-B909-56599BF336C0}" type="slidenum">
              <a:rPr lang="en-US" sz="1200">
                <a:latin typeface="Calibri" charset="0"/>
              </a:rPr>
              <a:pPr eaLnBrk="1" hangingPunct="1"/>
              <a:t>28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r>
              <a:rPr lang="en-US" baseline="0" dirty="0" smtClean="0"/>
              <a:t> Group; 125 lawyers in each state;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D445F3-FA31-DF4A-BCBC-400FDD0645E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33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expect data on 240 lawyers, with 3600 to 5000 cases.  A fantastic</a:t>
            </a:r>
            <a:r>
              <a:rPr lang="en-US" baseline="0" dirty="0" smtClean="0"/>
              <a:t> data base.  This should tell us something.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D445F3-FA31-DF4A-BCBC-400FDD0645E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47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B4154D8-7F68-BA43-BC56-A3ADD4802B85}" type="slidenum">
              <a:rPr lang="en-US" sz="1200">
                <a:latin typeface="Calibri" charset="0"/>
              </a:rPr>
              <a:pPr eaLnBrk="1" hangingPunct="1"/>
              <a:t>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D445F3-FA31-DF4A-BCBC-400FDD0645E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02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dobe Caslon Pro" charset="0"/>
              </a:rPr>
              <a:t>Supervision in CPS; Differential Response; Non-Resident Fathers in Child Welfare, Privatization, Early Childhood</a:t>
            </a:r>
          </a:p>
          <a:p>
            <a:endParaRPr lang="en-US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420FEF-209C-664B-8AFA-7A08A1BAE435}" type="slidenum">
              <a:rPr lang="en-US" sz="1200">
                <a:latin typeface="Calibri" charset="0"/>
              </a:rPr>
              <a:pPr eaLnBrk="1" hangingPunct="1"/>
              <a:t>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need to be anchored in the current state of knowledge and opinion.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D445F3-FA31-DF4A-BCBC-400FDD0645E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35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 states,</a:t>
            </a:r>
            <a:r>
              <a:rPr lang="en-US" baseline="0" dirty="0" smtClean="0"/>
              <a:t> wide range of policy makers and practitioners.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D445F3-FA31-DF4A-BCBC-400FDD0645E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86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Audience – lawyers, policy makers, legislators and their staff, students and academics.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1C696F-F4E8-E64C-9DD1-36C89542FEE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Teaching</a:t>
            </a:r>
            <a:r>
              <a:rPr lang="en-US" baseline="0" dirty="0" smtClean="0"/>
              <a:t> Sailing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D445F3-FA31-DF4A-BCBC-400FDD0645E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39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Unfair</a:t>
            </a:r>
            <a:r>
              <a:rPr lang="en-US" baseline="0" dirty="0" smtClean="0"/>
              <a:t> to blame the individual lawyer for structural deficiencies.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D445F3-FA31-DF4A-BCBC-400FDD0645E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54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19600"/>
            <a:ext cx="7772400" cy="1066800"/>
          </a:xfrm>
        </p:spPr>
        <p:txBody>
          <a:bodyPr>
            <a:normAutofit/>
          </a:bodyPr>
          <a:lstStyle>
            <a:lvl1pPr>
              <a:defRPr sz="1400" b="1" baseline="0">
                <a:latin typeface="Adobe Caslon Pro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dobe Caslon Pro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890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dobe Caslon Pro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1"/>
            <a:ext cx="6400800" cy="4114800"/>
          </a:xfrm>
        </p:spPr>
        <p:txBody>
          <a:bodyPr/>
          <a:lstStyle>
            <a:lvl1pPr>
              <a:defRPr>
                <a:latin typeface="Adobe Caslon Pro" pitchFamily="18" charset="0"/>
              </a:defRPr>
            </a:lvl1pPr>
            <a:lvl2pPr>
              <a:defRPr>
                <a:latin typeface="Adobe Caslon Pro" pitchFamily="18" charset="0"/>
              </a:defRPr>
            </a:lvl2pPr>
            <a:lvl3pPr>
              <a:defRPr>
                <a:latin typeface="Adobe Caslon Pro" pitchFamily="18" charset="0"/>
              </a:defRPr>
            </a:lvl3pPr>
            <a:lvl4pPr>
              <a:defRPr>
                <a:latin typeface="Adobe Caslon Pro" pitchFamily="18" charset="0"/>
              </a:defRPr>
            </a:lvl4pPr>
            <a:lvl5pPr>
              <a:defRPr>
                <a:latin typeface="Adobe Caslon Pro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dobe Caslon Pro" charset="0"/>
              </a:defRPr>
            </a:lvl1pPr>
          </a:lstStyle>
          <a:p>
            <a:fld id="{783D211E-8DB3-2448-9462-F594520B8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7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>
            <a:lvl1pPr>
              <a:defRPr>
                <a:latin typeface="Adobe Caslon Pro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dobe Caslon Pro" charset="0"/>
              </a:defRPr>
            </a:lvl1pPr>
          </a:lstStyle>
          <a:p>
            <a:fld id="{783D211E-8DB3-2448-9462-F594520B8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96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dobe Caslon Pro" charset="0"/>
              </a:defRPr>
            </a:lvl1pPr>
          </a:lstStyle>
          <a:p>
            <a:fld id="{783D211E-8DB3-2448-9462-F594520B8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58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262062"/>
            <a:ext cx="5257800" cy="566738"/>
          </a:xfrm>
        </p:spPr>
        <p:txBody>
          <a:bodyPr anchor="b">
            <a:normAutofit/>
          </a:bodyPr>
          <a:lstStyle>
            <a:lvl1pPr algn="l">
              <a:defRPr sz="2400" b="1">
                <a:latin typeface="Adobe Caslon Pro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95400" y="1905000"/>
            <a:ext cx="4165600" cy="3124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905000"/>
            <a:ext cx="3048000" cy="3124200"/>
          </a:xfrm>
        </p:spPr>
        <p:txBody>
          <a:bodyPr/>
          <a:lstStyle>
            <a:lvl1pPr marL="0" indent="0">
              <a:buNone/>
              <a:defRPr sz="1400">
                <a:latin typeface="Adobe Caslon Pro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dobe Caslon Pro" charset="0"/>
              </a:defRPr>
            </a:lvl1pPr>
          </a:lstStyle>
          <a:p>
            <a:fld id="{783D211E-8DB3-2448-9462-F594520B8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57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325438"/>
            <a:ext cx="7778751" cy="14208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2" y="1981201"/>
            <a:ext cx="3802063" cy="4100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021263" y="1981201"/>
            <a:ext cx="3803651" cy="410051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FosteringCourtImprovement.org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2C80B-5779-5341-A37E-9149AFD1A2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91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imes New Roman" charset="0"/>
                <a:cs typeface="+mn-cs"/>
              </a:defRPr>
            </a:lvl1pPr>
          </a:lstStyle>
          <a:p>
            <a:fld id="{783D211E-8DB3-2448-9462-F594520B847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dobe Caslon Pro" pitchFamily="18" charset="0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Caslon Pro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Caslon Pro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Caslon Pro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Caslon Pro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Caslon Pro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Caslon Pro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Caslon Pro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Caslon Pro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dobe Caslon Pro" pitchFamily="18" charset="0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dobe Caslon Pro" pitchFamily="18" charset="0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dobe Caslon Pro" pitchFamily="18" charset="0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dobe Caslon Pro" pitchFamily="18" charset="0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dobe Caslon Pro" pitchFamily="18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Relationship Id="rId3" Type="http://schemas.openxmlformats.org/officeDocument/2006/relationships/image" Target="file://localhost/http/::www.fatherhood.org:datafiles:gallery:tyswim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hyperlink" Target="http://www.improvechildrep.org/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609600" y="4267200"/>
            <a:ext cx="77724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400" dirty="0" smtClean="0">
                <a:latin typeface="Adobe Caslon Pro"/>
                <a:ea typeface="+mj-ea"/>
                <a:cs typeface="+mj-cs"/>
              </a:rPr>
              <a:t>National Quality Improvement Center on the Representation of Children in the Child Welfare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334000"/>
            <a:ext cx="7086600" cy="1371600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9800" b="1" dirty="0" smtClean="0">
                <a:latin typeface="+mn-lt"/>
                <a:ea typeface="+mn-ea"/>
                <a:cs typeface="+mn-cs"/>
              </a:rPr>
              <a:t>CHILD LEGAL REPRESENTATION IN AMERICA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Adobe Caslon Pro"/>
                <a:ea typeface="+mn-ea"/>
                <a:cs typeface="+mn-cs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500" b="1" i="1" dirty="0" smtClean="0">
                <a:latin typeface="Adobe Caslon Pro"/>
                <a:ea typeface="+mn-ea"/>
                <a:cs typeface="+mn-cs"/>
              </a:rPr>
              <a:t>NACC National Conference - Chicago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500" b="1" i="1" dirty="0" smtClean="0">
                <a:latin typeface="Adobe Caslon Pro"/>
                <a:ea typeface="+mn-ea"/>
                <a:cs typeface="+mn-cs"/>
              </a:rPr>
              <a:t>August 16, 2012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88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13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dobe Caslon Pro" charset="0"/>
              </a:rPr>
              <a:t>Needs Assessment </a:t>
            </a:r>
            <a:br>
              <a:rPr lang="en-US" sz="4000" dirty="0">
                <a:latin typeface="Adobe Caslon Pro" charset="0"/>
              </a:rPr>
            </a:br>
            <a:r>
              <a:rPr lang="en-US" sz="3200" dirty="0">
                <a:latin typeface="Adobe Caslon Pro" charset="0"/>
              </a:rPr>
              <a:t>1</a:t>
            </a:r>
            <a:r>
              <a:rPr lang="en-US" sz="3200" baseline="30000" dirty="0">
                <a:latin typeface="Adobe Caslon Pro" charset="0"/>
              </a:rPr>
              <a:t>st</a:t>
            </a:r>
            <a:r>
              <a:rPr lang="en-US" sz="3200" dirty="0">
                <a:latin typeface="Adobe Caslon Pro" charset="0"/>
              </a:rPr>
              <a:t> Year Product</a:t>
            </a:r>
            <a:endParaRPr lang="en-US" sz="3200" i="1" dirty="0">
              <a:latin typeface="Adobe Caslon Pro" charset="0"/>
            </a:endParaRPr>
          </a:p>
        </p:txBody>
      </p:sp>
      <p:sp>
        <p:nvSpPr>
          <p:cNvPr id="2150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12800" indent="-812800">
              <a:defRPr/>
            </a:pPr>
            <a:r>
              <a:rPr lang="en-US" dirty="0">
                <a:latin typeface="+mn-lt"/>
              </a:rPr>
              <a:t>Information collected on existing academic research, policy, and practice </a:t>
            </a:r>
          </a:p>
          <a:p>
            <a:pPr marL="812800" indent="-812800">
              <a:defRPr/>
            </a:pPr>
            <a:r>
              <a:rPr lang="en-US" dirty="0">
                <a:latin typeface="+mn-lt"/>
              </a:rPr>
              <a:t>Integrated from many sources, including state laws, journal articles, government and foundation issued reports, and State reports</a:t>
            </a:r>
          </a:p>
          <a:p>
            <a:pPr marL="812800" indent="-812800">
              <a:defRPr/>
            </a:pPr>
            <a:r>
              <a:rPr lang="en-US" dirty="0">
                <a:latin typeface="+mn-lt"/>
              </a:rPr>
              <a:t>In-person and phone discussions with a wide range of policy makers and practitioners. </a:t>
            </a:r>
          </a:p>
        </p:txBody>
      </p:sp>
    </p:spTree>
    <p:extLst>
      <p:ext uri="{BB962C8B-B14F-4D97-AF65-F5344CB8AC3E}">
        <p14:creationId xmlns:p14="http://schemas.microsoft.com/office/powerpoint/2010/main" val="1021644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dirty="0" smtClean="0">
                <a:latin typeface="Adobe Caslon Pro"/>
                <a:ea typeface="+mj-ea"/>
                <a:cs typeface="+mj-cs"/>
              </a:rPr>
              <a:t>NEEDS ASSESSMENT: Law on the Books</a:t>
            </a:r>
          </a:p>
        </p:txBody>
      </p:sp>
      <p:pic>
        <p:nvPicPr>
          <p:cNvPr id="22532" name="Picture 4" descr="boytn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noFill/>
        </p:spPr>
      </p:pic>
      <p:sp>
        <p:nvSpPr>
          <p:cNvPr id="2253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2133600"/>
            <a:ext cx="3733800" cy="3124200"/>
          </a:xfrm>
        </p:spPr>
        <p:txBody>
          <a:bodyPr/>
          <a:lstStyle/>
          <a:p>
            <a:pPr eaLnBrk="1" hangingPunct="1"/>
            <a:r>
              <a:rPr lang="en-US" sz="2800" b="1" dirty="0">
                <a:latin typeface="Adobe Caslon Pro" charset="0"/>
              </a:rPr>
              <a:t>	Reviewed</a:t>
            </a:r>
            <a:r>
              <a:rPr lang="en-US" sz="2800" dirty="0">
                <a:latin typeface="Adobe Caslon Pro" charset="0"/>
              </a:rPr>
              <a:t>:  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 dirty="0">
                <a:latin typeface="Adobe Caslon Pro" charset="0"/>
              </a:rPr>
              <a:t> State laws governing</a:t>
            </a:r>
            <a:br>
              <a:rPr lang="en-US" sz="2800" dirty="0">
                <a:latin typeface="Adobe Caslon Pro" charset="0"/>
              </a:rPr>
            </a:br>
            <a:r>
              <a:rPr lang="en-US" sz="2800" dirty="0">
                <a:latin typeface="Adobe Caslon Pro" charset="0"/>
              </a:rPr>
              <a:t>  child representation.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 dirty="0">
                <a:latin typeface="Adobe Caslon Pro" charset="0"/>
              </a:rPr>
              <a:t> Model Acts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 dirty="0">
                <a:latin typeface="Adobe Caslon Pro" charset="0"/>
              </a:rPr>
              <a:t> Literature and </a:t>
            </a:r>
            <a:br>
              <a:rPr lang="en-US" sz="2800" dirty="0">
                <a:latin typeface="Adobe Caslon Pro" charset="0"/>
              </a:rPr>
            </a:br>
            <a:r>
              <a:rPr lang="en-US" sz="2800" dirty="0">
                <a:latin typeface="Adobe Caslon Pro" charset="0"/>
              </a:rPr>
              <a:t>  Scholarship </a:t>
            </a:r>
          </a:p>
        </p:txBody>
      </p:sp>
      <p:sp>
        <p:nvSpPr>
          <p:cNvPr id="22531" name="Picture Placeholder 2"/>
          <p:cNvSpPr txBox="1">
            <a:spLocks/>
          </p:cNvSpPr>
          <p:nvPr/>
        </p:nvSpPr>
        <p:spPr bwMode="auto">
          <a:xfrm>
            <a:off x="4648200" y="22098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34224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2286000" y="304800"/>
            <a:ext cx="5257800" cy="990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dirty="0" smtClean="0">
                <a:latin typeface="Adobe Caslon Pro"/>
                <a:ea typeface="+mj-ea"/>
                <a:cs typeface="+mj-cs"/>
              </a:rPr>
              <a:t>NEEDS</a:t>
            </a:r>
            <a:r>
              <a:rPr lang="en-US" sz="2800" dirty="0" smtClean="0">
                <a:latin typeface="Adobe Caslon Pro"/>
                <a:ea typeface="+mj-ea"/>
                <a:cs typeface="+mj-cs"/>
              </a:rPr>
              <a:t> </a:t>
            </a:r>
            <a:r>
              <a:rPr lang="en-US" sz="3600" dirty="0" smtClean="0">
                <a:latin typeface="Adobe Caslon Pro"/>
                <a:ea typeface="+mj-ea"/>
                <a:cs typeface="+mj-cs"/>
              </a:rPr>
              <a:t>ASSESSMENT: Law in Practice</a:t>
            </a:r>
          </a:p>
        </p:txBody>
      </p:sp>
      <p:pic>
        <p:nvPicPr>
          <p:cNvPr id="23555" name="Picture 1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400" y="1447800"/>
            <a:ext cx="2878138" cy="4370388"/>
          </a:xfrm>
          <a:noFill/>
        </p:spPr>
      </p:pic>
      <p:sp>
        <p:nvSpPr>
          <p:cNvPr id="23554" name="Text Placeholder 5"/>
          <p:cNvSpPr>
            <a:spLocks noGrp="1"/>
          </p:cNvSpPr>
          <p:nvPr>
            <p:ph type="body" sz="half" idx="2"/>
          </p:nvPr>
        </p:nvSpPr>
        <p:spPr>
          <a:xfrm>
            <a:off x="4495800" y="1295400"/>
            <a:ext cx="4267200" cy="44958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z="2400" dirty="0">
                <a:latin typeface="Adobe Caslon Pro" charset="0"/>
              </a:rPr>
              <a:t>  State reports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>
                <a:latin typeface="Adobe Caslon Pro" charset="0"/>
              </a:rPr>
              <a:t>   Notable Offices Site Visits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>
                <a:latin typeface="Adobe Caslon Pro" charset="0"/>
              </a:rPr>
              <a:t>   State Needs Assessment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200" dirty="0">
                <a:latin typeface="Adobe Caslon Pro" charset="0"/>
              </a:rPr>
              <a:t>  CIP Directors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200" dirty="0">
                <a:latin typeface="Adobe Caslon Pro" charset="0"/>
              </a:rPr>
              <a:t>  CASA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200" dirty="0">
                <a:latin typeface="Adobe Caslon Pro" charset="0"/>
              </a:rPr>
              <a:t>  Judges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200" dirty="0">
                <a:latin typeface="Adobe Caslon Pro" charset="0"/>
              </a:rPr>
              <a:t>   Lawyers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200" dirty="0">
                <a:latin typeface="Adobe Caslon Pro" charset="0"/>
              </a:rPr>
              <a:t>   Caseworkers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>
                <a:latin typeface="Adobe Caslon Pro" charset="0"/>
              </a:rPr>
              <a:t>.  Focus groups at</a:t>
            </a:r>
            <a:br>
              <a:rPr lang="en-US" sz="2400" dirty="0">
                <a:latin typeface="Adobe Caslon Pro" charset="0"/>
              </a:rPr>
            </a:br>
            <a:r>
              <a:rPr lang="en-US" sz="2400" dirty="0">
                <a:latin typeface="Adobe Caslon Pro" charset="0"/>
              </a:rPr>
              <a:t>   professional meetings.</a:t>
            </a:r>
          </a:p>
          <a:p>
            <a:pPr eaLnBrk="1" hangingPunct="1"/>
            <a:r>
              <a:rPr lang="en-US" sz="2400" dirty="0">
                <a:latin typeface="Adobe Caslon Pro" charset="0"/>
              </a:rPr>
              <a:t/>
            </a:r>
            <a:br>
              <a:rPr lang="en-US" sz="2400" dirty="0">
                <a:latin typeface="Adobe Caslon Pro" charset="0"/>
              </a:rPr>
            </a:br>
            <a:endParaRPr lang="en-US" dirty="0">
              <a:latin typeface="Adobe Caslon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582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6781800" cy="56673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0" dirty="0" smtClean="0">
                <a:latin typeface="+mn-lt"/>
                <a:ea typeface="+mj-ea"/>
                <a:cs typeface="+mj-cs"/>
              </a:rPr>
              <a:t>Needs Assessment Findings - 1</a:t>
            </a: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133600"/>
            <a:ext cx="3886200" cy="3124200"/>
          </a:xfrm>
          <a:noFill/>
        </p:spPr>
      </p:pic>
      <p:sp>
        <p:nvSpPr>
          <p:cNvPr id="25602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1688" y="1905000"/>
            <a:ext cx="4495800" cy="4343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dobe Caslon Pro" charset="0"/>
              </a:rPr>
              <a:t> Attorneys </a:t>
            </a:r>
            <a:r>
              <a:rPr lang="en-US" sz="2400" dirty="0">
                <a:latin typeface="Adobe Caslon Pro" charset="0"/>
              </a:rPr>
              <a:t>should be </a:t>
            </a:r>
            <a:r>
              <a:rPr lang="en-US" sz="2400" b="1" dirty="0">
                <a:latin typeface="Adobe Caslon Pro" charset="0"/>
              </a:rPr>
              <a:t>actively engaged </a:t>
            </a:r>
            <a:r>
              <a:rPr lang="en-US" sz="2400" dirty="0">
                <a:latin typeface="Adobe Caslon Pro" charset="0"/>
              </a:rPr>
              <a:t>with their clients in order to understand their needs and advocate effectively.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dobe Caslon Pro" charset="0"/>
              </a:rPr>
              <a:t> Effective </a:t>
            </a:r>
            <a:r>
              <a:rPr lang="en-US" sz="2400" dirty="0">
                <a:latin typeface="Adobe Caslon Pro" charset="0"/>
              </a:rPr>
              <a:t>representation includes a </a:t>
            </a:r>
            <a:r>
              <a:rPr lang="en-US" sz="2400" b="1" dirty="0">
                <a:latin typeface="Adobe Caslon Pro" charset="0"/>
              </a:rPr>
              <a:t>thorough investigation </a:t>
            </a:r>
            <a:r>
              <a:rPr lang="en-US" sz="2400" dirty="0">
                <a:latin typeface="Adobe Caslon Pro" charset="0"/>
              </a:rPr>
              <a:t>in order to develop a clear theory of the case and effectively advocate in court</a:t>
            </a:r>
            <a:r>
              <a:rPr lang="en-US" sz="2400" b="1" dirty="0">
                <a:latin typeface="Adobe Caslon Pro" charset="0"/>
              </a:rPr>
              <a:t>.</a:t>
            </a:r>
            <a:r>
              <a:rPr lang="en-US" sz="2400" dirty="0">
                <a:latin typeface="Adobe Caslon Pro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4959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  <a:ea typeface="+mj-ea"/>
                <a:cs typeface="+mj-cs"/>
              </a:rPr>
              <a:t>Needs Assessment Findings - 2</a:t>
            </a:r>
            <a:endParaRPr lang="en-US" dirty="0">
              <a:latin typeface="+mn-lt"/>
              <a:ea typeface="+mj-ea"/>
              <a:cs typeface="+mj-cs"/>
            </a:endParaRPr>
          </a:p>
        </p:txBody>
      </p:sp>
      <p:sp>
        <p:nvSpPr>
          <p:cNvPr id="26626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4335463" cy="4343400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dirty="0">
                <a:latin typeface="Times New Roman" charset="0"/>
              </a:rPr>
              <a:t>Attorneys effectively solve problems for their clients by engaging in active </a:t>
            </a:r>
            <a:r>
              <a:rPr lang="en-US" sz="2400" b="1" dirty="0">
                <a:latin typeface="Times New Roman" charset="0"/>
              </a:rPr>
              <a:t>out-of-court</a:t>
            </a:r>
            <a:r>
              <a:rPr lang="en-US" sz="2400" dirty="0">
                <a:latin typeface="Times New Roman" charset="0"/>
              </a:rPr>
              <a:t> advocacy. 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400" dirty="0">
                <a:latin typeface="Times New Roman" charset="0"/>
              </a:rPr>
              <a:t>Attorneys should take a </a:t>
            </a:r>
            <a:r>
              <a:rPr lang="en-US" sz="2400" b="1" dirty="0">
                <a:latin typeface="Times New Roman" charset="0"/>
              </a:rPr>
              <a:t>holistic view </a:t>
            </a:r>
            <a:r>
              <a:rPr lang="en-US" sz="2400" dirty="0">
                <a:latin typeface="Times New Roman" charset="0"/>
              </a:rPr>
              <a:t>of the child</a:t>
            </a:r>
            <a:r>
              <a:rPr lang="ja-JP" altLang="en-US" sz="2400" dirty="0">
                <a:latin typeface="Times New Roman" charset="0"/>
              </a:rPr>
              <a:t>’</a:t>
            </a:r>
            <a:r>
              <a:rPr lang="en-US" altLang="ja-JP" sz="2400" dirty="0">
                <a:latin typeface="Times New Roman" charset="0"/>
              </a:rPr>
              <a:t>s needs. 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400" dirty="0">
                <a:latin typeface="Times New Roman" charset="0"/>
              </a:rPr>
              <a:t>Practice in this area requires </a:t>
            </a:r>
            <a:r>
              <a:rPr lang="en-US" sz="2400" b="1" dirty="0">
                <a:latin typeface="Times New Roman" charset="0"/>
              </a:rPr>
              <a:t>comprehensive training </a:t>
            </a:r>
            <a:r>
              <a:rPr lang="en-US" sz="2400" dirty="0">
                <a:latin typeface="Times New Roman" charset="0"/>
              </a:rPr>
              <a:t>which includes child and family issues. </a:t>
            </a:r>
          </a:p>
          <a:p>
            <a:endParaRPr lang="en-US" dirty="0">
              <a:latin typeface="Adobe Caslon Pro" charset="0"/>
            </a:endParaRPr>
          </a:p>
        </p:txBody>
      </p:sp>
      <p:pic>
        <p:nvPicPr>
          <p:cNvPr id="26627" name="Picture 2" descr="http://everychildhealthy.com/blog/wp-content/uploads/2011/05/healthy-lifestyle-for-children.jpg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76800" y="2438400"/>
            <a:ext cx="3700463" cy="2919413"/>
          </a:xfrm>
          <a:noFill/>
        </p:spPr>
      </p:pic>
    </p:spTree>
    <p:extLst>
      <p:ext uri="{BB962C8B-B14F-4D97-AF65-F5344CB8AC3E}">
        <p14:creationId xmlns:p14="http://schemas.microsoft.com/office/powerpoint/2010/main" val="1243926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6553200" cy="56673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200" dirty="0" smtClean="0">
                <a:latin typeface="Adobe Caslon Pro"/>
                <a:ea typeface="+mj-ea"/>
                <a:cs typeface="+mj-cs"/>
              </a:rPr>
              <a:t>Needs Assessment Findings - 3</a:t>
            </a:r>
          </a:p>
        </p:txBody>
      </p:sp>
      <p:pic>
        <p:nvPicPr>
          <p:cNvPr id="27651" name="Picture 5" descr="swim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1905000"/>
            <a:ext cx="3902075" cy="2925763"/>
          </a:xfrm>
          <a:noFill/>
        </p:spPr>
      </p:pic>
      <p:sp>
        <p:nvSpPr>
          <p:cNvPr id="23555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7825" y="1066800"/>
            <a:ext cx="4953000" cy="5181600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  <a:defRPr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 Attorneys must meet initial and ongoing qualification </a:t>
            </a:r>
            <a:r>
              <a:rPr lang="en-US" sz="2800" b="1" dirty="0" smtClean="0">
                <a:latin typeface="+mn-lt"/>
                <a:ea typeface="+mn-ea"/>
                <a:cs typeface="+mn-cs"/>
              </a:rPr>
              <a:t>standards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. </a:t>
            </a:r>
          </a:p>
          <a:p>
            <a:pPr marL="514350" indent="-514350">
              <a:buFont typeface="+mj-lt"/>
              <a:buAutoNum type="arabicPeriod" startAt="6"/>
              <a:defRPr/>
            </a:pPr>
            <a:r>
              <a:rPr lang="en-US" sz="2800" b="1" dirty="0" smtClean="0">
                <a:latin typeface="+mn-lt"/>
                <a:ea typeface="+mn-ea"/>
                <a:cs typeface="+mn-cs"/>
              </a:rPr>
              <a:t> Supports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 help attorneys accomplish the multiple tasks which allow them to be successful advocates. </a:t>
            </a:r>
          </a:p>
          <a:p>
            <a:pPr marL="514350" indent="-514350">
              <a:buFont typeface="+mj-lt"/>
              <a:buAutoNum type="arabicPeriod" startAt="6"/>
              <a:defRPr/>
            </a:pPr>
            <a:r>
              <a:rPr lang="en-US" sz="2800" b="1" dirty="0" smtClean="0">
                <a:latin typeface="+mn-lt"/>
                <a:ea typeface="+mn-ea"/>
                <a:cs typeface="+mn-cs"/>
              </a:rPr>
              <a:t> Caseloads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 must be reasonable in order for attorneys to accomplish the essential duties of their jobs. </a:t>
            </a:r>
          </a:p>
        </p:txBody>
      </p:sp>
    </p:spTree>
    <p:extLst>
      <p:ext uri="{BB962C8B-B14F-4D97-AF65-F5344CB8AC3E}">
        <p14:creationId xmlns:p14="http://schemas.microsoft.com/office/powerpoint/2010/main" val="302031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QIC Best Practice Model of Child Representation</a:t>
            </a:r>
          </a:p>
        </p:txBody>
      </p:sp>
      <p:sp>
        <p:nvSpPr>
          <p:cNvPr id="29698" name="Content Placeholder 5"/>
          <p:cNvSpPr>
            <a:spLocks noGrp="1"/>
          </p:cNvSpPr>
          <p:nvPr>
            <p:ph idx="1"/>
          </p:nvPr>
        </p:nvSpPr>
        <p:spPr>
          <a:xfrm>
            <a:off x="990600" y="1828800"/>
            <a:ext cx="7467600" cy="43434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Adobe Caslon Pro" charset="0"/>
              </a:rPr>
              <a:t>   </a:t>
            </a:r>
            <a:r>
              <a:rPr lang="en-US" dirty="0" smtClean="0">
                <a:latin typeface="+mn-lt"/>
              </a:rPr>
              <a:t>Needs </a:t>
            </a:r>
            <a:r>
              <a:rPr lang="en-US" dirty="0">
                <a:latin typeface="+mn-lt"/>
              </a:rPr>
              <a:t>Assessment led to a comprehensive </a:t>
            </a:r>
            <a:r>
              <a:rPr lang="en-US" b="1" dirty="0">
                <a:latin typeface="+mn-lt"/>
              </a:rPr>
              <a:t>QIC Best Practice Model</a:t>
            </a:r>
            <a:r>
              <a:rPr lang="en-US" dirty="0">
                <a:latin typeface="+mn-lt"/>
              </a:rPr>
              <a:t> of the current thinking about how best to represent children in the child welfare system. 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endParaRPr lang="en-US" dirty="0">
              <a:latin typeface="+mn-lt"/>
            </a:endParaRPr>
          </a:p>
          <a:p>
            <a:pPr>
              <a:buFont typeface="Arial" charset="0"/>
              <a:buNone/>
              <a:defRPr/>
            </a:pPr>
            <a:r>
              <a:rPr lang="en-US" sz="2400" dirty="0" smtClean="0">
                <a:latin typeface="+mn-lt"/>
              </a:rPr>
              <a:t>See: </a:t>
            </a:r>
            <a:r>
              <a:rPr lang="en-US" sz="2400" i="1" dirty="0" smtClean="0">
                <a:latin typeface="+mn-lt"/>
              </a:rPr>
              <a:t>Child </a:t>
            </a:r>
            <a:r>
              <a:rPr lang="en-US" sz="2400" i="1" dirty="0">
                <a:latin typeface="+mn-lt"/>
              </a:rPr>
              <a:t>Representation in America:  Progress Report from the National Quality Improvement Center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46 </a:t>
            </a:r>
            <a:r>
              <a:rPr lang="en-US" sz="2400" dirty="0" err="1" smtClean="0">
                <a:latin typeface="+mn-lt"/>
              </a:rPr>
              <a:t>Fam</a:t>
            </a:r>
            <a:r>
              <a:rPr lang="en-US" sz="2400" dirty="0" smtClean="0">
                <a:latin typeface="+mn-lt"/>
              </a:rPr>
              <a:t> L.Q. </a:t>
            </a:r>
            <a:r>
              <a:rPr lang="en-US" sz="2400" dirty="0">
                <a:latin typeface="+mn-lt"/>
              </a:rPr>
              <a:t>1 (Spring 2012)</a:t>
            </a:r>
          </a:p>
        </p:txBody>
      </p:sp>
    </p:spTree>
    <p:extLst>
      <p:ext uri="{BB962C8B-B14F-4D97-AF65-F5344CB8AC3E}">
        <p14:creationId xmlns:p14="http://schemas.microsoft.com/office/powerpoint/2010/main" val="2207581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286000"/>
            <a:ext cx="88392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  <a:ea typeface="+mj-ea"/>
                <a:cs typeface="+mj-cs"/>
              </a:rPr>
              <a:t>2</a:t>
            </a:r>
            <a:r>
              <a:rPr lang="en-US" dirty="0" smtClean="0">
                <a:latin typeface="+mn-lt"/>
                <a:ea typeface="+mj-ea"/>
                <a:cs typeface="+mj-cs"/>
              </a:rPr>
              <a:t>. RESOURCES AVAILABLE </a:t>
            </a:r>
            <a:r>
              <a:rPr lang="en-US" b="1" dirty="0" smtClean="0">
                <a:latin typeface="+mn-lt"/>
                <a:ea typeface="+mj-ea"/>
                <a:cs typeface="+mj-cs"/>
              </a:rPr>
              <a:t>NOW</a:t>
            </a:r>
            <a:endParaRPr lang="en-US" b="1" dirty="0"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01412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5257800" cy="914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200" dirty="0" smtClean="0">
                <a:latin typeface="Adobe Caslon Pro"/>
                <a:ea typeface="+mj-ea"/>
                <a:cs typeface="+mj-cs"/>
              </a:rPr>
              <a:t>Knowledge Development and Dissemination</a:t>
            </a:r>
          </a:p>
        </p:txBody>
      </p:sp>
      <p:pic>
        <p:nvPicPr>
          <p:cNvPr id="29698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00600" y="1828800"/>
            <a:ext cx="4165600" cy="31242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295400"/>
            <a:ext cx="4343400" cy="48768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latin typeface="Adobe Caslon Pro"/>
                <a:ea typeface="+mn-ea"/>
                <a:cs typeface="+mn-cs"/>
              </a:rPr>
              <a:t>Website attempts to gather all the knowledge available about child representation in child protection cases.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latin typeface="Adobe Caslon Pro"/>
                <a:ea typeface="+mn-ea"/>
                <a:cs typeface="+mn-cs"/>
              </a:rPr>
              <a:t>State laws collected in common format.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latin typeface="Adobe Caslon Pro"/>
                <a:ea typeface="+mn-ea"/>
                <a:cs typeface="+mn-cs"/>
              </a:rPr>
              <a:t>Academic research articles.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latin typeface="Adobe Caslon Pro"/>
                <a:ea typeface="+mn-ea"/>
                <a:cs typeface="+mn-cs"/>
              </a:rPr>
              <a:t>Our full Needs Assessment.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latin typeface="Adobe Caslon Pro"/>
                <a:ea typeface="+mn-ea"/>
                <a:cs typeface="+mn-cs"/>
              </a:rPr>
              <a:t>Other material helpful to states interested in improving their system of child representation.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latin typeface="Adobe Caslon Pro"/>
                <a:ea typeface="+mn-ea"/>
                <a:cs typeface="+mn-cs"/>
              </a:rPr>
              <a:t> Website:  </a:t>
            </a:r>
            <a:r>
              <a:rPr lang="en-US" sz="2800" dirty="0" smtClean="0">
                <a:latin typeface="Adobe Caslon Pro"/>
                <a:ea typeface="+mn-ea"/>
                <a:cs typeface="+mn-cs"/>
                <a:hlinkClick r:id="rId4"/>
              </a:rPr>
              <a:t>www.ImproveChildRep.org </a:t>
            </a:r>
            <a:endParaRPr lang="en-US" sz="2800" dirty="0" smtClean="0">
              <a:latin typeface="Adobe Caslon Pro"/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800" dirty="0" smtClean="0">
              <a:latin typeface="Adobe Caslon Pro"/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sz="2000" dirty="0" smtClean="0">
              <a:latin typeface="Adobe Caslon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8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5257800" cy="566738"/>
          </a:xfrm>
        </p:spPr>
        <p:txBody>
          <a:bodyPr/>
          <a:lstStyle/>
          <a:p>
            <a:pPr algn="ctr"/>
            <a:r>
              <a:rPr lang="en-US" sz="2800" dirty="0">
                <a:latin typeface="Adobe Caslon Pro" charset="0"/>
              </a:rPr>
              <a:t>OUTLINE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6" r="-481"/>
          <a:stretch/>
        </p:blipFill>
        <p:spPr>
          <a:xfrm>
            <a:off x="381000" y="990600"/>
            <a:ext cx="3932263" cy="520001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143000"/>
            <a:ext cx="4610100" cy="44196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sz="2000" dirty="0" smtClean="0">
                <a:ea typeface="+mn-ea"/>
                <a:cs typeface="+mn-cs"/>
              </a:rPr>
              <a:t>QIC Background and Mission.</a:t>
            </a:r>
            <a:br>
              <a:rPr lang="en-US" sz="2000" dirty="0" smtClean="0">
                <a:ea typeface="+mn-ea"/>
                <a:cs typeface="+mn-cs"/>
              </a:rPr>
            </a:br>
            <a:r>
              <a:rPr lang="en-US" sz="2000" b="1" dirty="0" smtClean="0">
                <a:ea typeface="+mn-ea"/>
              </a:rPr>
              <a:t>State of Child Rep Today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000" dirty="0" smtClean="0">
                <a:ea typeface="+mn-ea"/>
                <a:cs typeface="+mn-cs"/>
              </a:rPr>
              <a:t>Resources Available </a:t>
            </a:r>
            <a:r>
              <a:rPr lang="en-US" sz="2000" b="1" dirty="0" smtClean="0">
                <a:ea typeface="+mn-ea"/>
                <a:cs typeface="+mn-cs"/>
              </a:rPr>
              <a:t>NOW</a:t>
            </a:r>
            <a:r>
              <a:rPr lang="en-US" sz="2000" dirty="0" smtClean="0">
                <a:ea typeface="+mn-ea"/>
                <a:cs typeface="+mn-cs"/>
              </a:rPr>
              <a:t> for</a:t>
            </a:r>
            <a:br>
              <a:rPr lang="en-US" sz="2000" dirty="0" smtClean="0">
                <a:ea typeface="+mn-ea"/>
                <a:cs typeface="+mn-cs"/>
              </a:rPr>
            </a:br>
            <a:r>
              <a:rPr lang="en-US" sz="2000" dirty="0" smtClean="0">
                <a:ea typeface="+mn-ea"/>
                <a:cs typeface="+mn-cs"/>
              </a:rPr>
              <a:t>    practice and policy.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000" dirty="0">
                <a:ea typeface="+mn-ea"/>
                <a:cs typeface="+mn-cs"/>
              </a:rPr>
              <a:t>QIC Best Practice Model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000" dirty="0" smtClean="0">
                <a:ea typeface="+mn-ea"/>
                <a:cs typeface="+mn-cs"/>
              </a:rPr>
              <a:t>Research Design - GA and WA; </a:t>
            </a:r>
            <a:br>
              <a:rPr lang="en-US" sz="2000" dirty="0" smtClean="0">
                <a:ea typeface="+mn-ea"/>
                <a:cs typeface="+mn-cs"/>
              </a:rPr>
            </a:br>
            <a:r>
              <a:rPr lang="en-US" sz="2000" dirty="0" smtClean="0">
                <a:ea typeface="+mn-ea"/>
                <a:cs typeface="+mn-cs"/>
              </a:rPr>
              <a:t>Three Part Intervention:</a:t>
            </a:r>
            <a:br>
              <a:rPr lang="en-US" sz="2000" dirty="0" smtClean="0">
                <a:ea typeface="+mn-ea"/>
                <a:cs typeface="+mn-cs"/>
              </a:rPr>
            </a:br>
            <a:r>
              <a:rPr lang="en-US" sz="2000" dirty="0" smtClean="0">
                <a:ea typeface="+mn-ea"/>
              </a:rPr>
              <a:t>- QIC Model; Training; Pod support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000" dirty="0" smtClean="0">
                <a:ea typeface="+mn-ea"/>
                <a:cs typeface="+mn-cs"/>
              </a:rPr>
              <a:t>Training – (</a:t>
            </a:r>
            <a:r>
              <a:rPr lang="en-US" sz="2000" dirty="0">
                <a:ea typeface="+mn-ea"/>
                <a:cs typeface="+mn-cs"/>
              </a:rPr>
              <a:t>Six Core Skills of QIC Model</a:t>
            </a:r>
            <a:r>
              <a:rPr lang="en-US" sz="2000" dirty="0" smtClean="0">
                <a:ea typeface="+mn-ea"/>
                <a:cs typeface="+mn-cs"/>
              </a:rPr>
              <a:t>)</a:t>
            </a:r>
          </a:p>
          <a:p>
            <a:pPr>
              <a:defRPr/>
            </a:pPr>
            <a:r>
              <a:rPr lang="en-US" sz="2000" dirty="0" smtClean="0">
                <a:ea typeface="+mn-ea"/>
                <a:cs typeface="+mn-cs"/>
              </a:rPr>
              <a:t>THE VISION THING – Looking ahead.</a:t>
            </a:r>
            <a:endParaRPr lang="en-US" sz="2000" dirty="0">
              <a:ea typeface="+mn-ea"/>
              <a:cs typeface="+mn-cs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sz="1800" dirty="0" smtClean="0">
              <a:ea typeface="+mn-ea"/>
              <a:cs typeface="+mn-cs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</a:t>
            </a: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343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286000"/>
            <a:ext cx="88392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  <a:ea typeface="+mj-ea"/>
                <a:cs typeface="+mj-cs"/>
              </a:rPr>
              <a:t>3. QIC BEST PRACTICE MODEL</a:t>
            </a:r>
            <a:endParaRPr lang="en-US" dirty="0"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90113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086669" cy="75646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0714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10600" cy="685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>
                <a:latin typeface="+mn-lt"/>
                <a:cs typeface="+mj-cs"/>
              </a:rPr>
              <a:t>QIC CONSISTENT WITH ABA MODEL ACT</a:t>
            </a:r>
            <a:endParaRPr lang="en-US" sz="3200" dirty="0">
              <a:latin typeface="+mn-lt"/>
              <a:cs typeface="+mj-cs"/>
            </a:endParaRP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1828800"/>
            <a:ext cx="4165600" cy="3124200"/>
          </a:xfrm>
          <a:noFill/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724400" y="1905000"/>
            <a:ext cx="4419600" cy="3657600"/>
          </a:xfrm>
        </p:spPr>
        <p:txBody>
          <a:bodyPr/>
          <a:lstStyle/>
          <a:p>
            <a:pPr marL="457200" indent="-457200">
              <a:buFont typeface="Arial"/>
              <a:buChar char="•"/>
              <a:defRPr/>
            </a:pPr>
            <a:r>
              <a:rPr lang="en-US" sz="2800" dirty="0" smtClean="0">
                <a:latin typeface="+mn-lt"/>
                <a:cs typeface="+mn-cs"/>
              </a:rPr>
              <a:t>QIC Model based on 1996 ABA Standards.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 smtClean="0">
                <a:latin typeface="+mn-lt"/>
                <a:cs typeface="+mn-cs"/>
              </a:rPr>
              <a:t>Model Act in August 2011; QIC Model in September 2010.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 smtClean="0">
                <a:latin typeface="+mn-lt"/>
                <a:cs typeface="+mn-cs"/>
              </a:rPr>
              <a:t>ABA -- Legal Framework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 smtClean="0">
                <a:latin typeface="+mn-lt"/>
                <a:cs typeface="+mn-cs"/>
              </a:rPr>
              <a:t>QIC – Clinical Skills</a:t>
            </a:r>
            <a:endParaRPr lang="en-US" sz="28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541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477000" cy="71913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200" dirty="0">
                <a:latin typeface="+mn-lt"/>
                <a:cs typeface="+mj-cs"/>
              </a:rPr>
              <a:t>QIC Model of Child Representation </a:t>
            </a:r>
          </a:p>
        </p:txBody>
      </p:sp>
      <p:pic>
        <p:nvPicPr>
          <p:cNvPr id="31747" name="Picture 103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400" y="2057400"/>
            <a:ext cx="3625850" cy="3382963"/>
          </a:xfrm>
          <a:noFill/>
        </p:spPr>
      </p:pic>
      <p:sp>
        <p:nvSpPr>
          <p:cNvPr id="20483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4724400" y="1143000"/>
            <a:ext cx="44196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en-US" sz="2800" b="1" dirty="0" smtClean="0">
                <a:latin typeface="+mn-lt"/>
                <a:cs typeface="+mn-cs"/>
              </a:rPr>
              <a:t>Appointment</a:t>
            </a:r>
            <a:r>
              <a:rPr lang="en-US" sz="2800" dirty="0" smtClean="0">
                <a:latin typeface="+mn-lt"/>
                <a:cs typeface="+mn-cs"/>
              </a:rPr>
              <a:t> </a:t>
            </a:r>
            <a:r>
              <a:rPr lang="en-US" sz="2800" dirty="0">
                <a:latin typeface="+mn-lt"/>
                <a:cs typeface="+mn-cs"/>
              </a:rPr>
              <a:t>timely; protect child disrupting as little as possible; accommodate child</a:t>
            </a:r>
            <a:r>
              <a:rPr lang="ja-JP" altLang="en-US" sz="2800" dirty="0">
                <a:latin typeface="+mn-lt"/>
                <a:cs typeface="+mn-cs"/>
              </a:rPr>
              <a:t>’</a:t>
            </a:r>
            <a:r>
              <a:rPr lang="en-US" sz="2800" dirty="0">
                <a:latin typeface="+mn-lt"/>
                <a:cs typeface="+mn-cs"/>
              </a:rPr>
              <a:t>s wishes; </a:t>
            </a: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en-US" sz="2800" b="1" dirty="0">
                <a:latin typeface="+mn-lt"/>
                <a:cs typeface="+mn-cs"/>
              </a:rPr>
              <a:t>Out of Court</a:t>
            </a:r>
            <a:r>
              <a:rPr lang="en-US" sz="2800" dirty="0">
                <a:latin typeface="+mn-lt"/>
                <a:cs typeface="+mn-cs"/>
              </a:rPr>
              <a:t>: Meet with child, investigation, establish and maintain relationship, counsel child, pleadings, problem solver.</a:t>
            </a: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en-US" sz="2800" b="1" dirty="0">
                <a:latin typeface="+mn-lt"/>
                <a:cs typeface="+mn-cs"/>
              </a:rPr>
              <a:t>In-Court: </a:t>
            </a:r>
            <a:r>
              <a:rPr lang="en-US" sz="2800" dirty="0">
                <a:latin typeface="+mn-lt"/>
                <a:cs typeface="+mn-cs"/>
              </a:rPr>
              <a:t>Active participation, client explanation and presence, ancillary actions.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500" dirty="0">
              <a:latin typeface="Adobe Caslon Pro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876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477000" cy="7191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dirty="0">
                <a:latin typeface="+mn-lt"/>
                <a:cs typeface="+mj-cs"/>
              </a:rPr>
              <a:t>QIC Model of Child Representation </a:t>
            </a:r>
          </a:p>
        </p:txBody>
      </p:sp>
      <p:pic>
        <p:nvPicPr>
          <p:cNvPr id="6" name="Picture 12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19" r="-1519"/>
          <a:stretch/>
        </p:blipFill>
        <p:spPr>
          <a:xfrm>
            <a:off x="1600200" y="2514600"/>
            <a:ext cx="2184400" cy="3124200"/>
          </a:xfrm>
          <a:noFill/>
        </p:spPr>
      </p:pic>
      <p:sp>
        <p:nvSpPr>
          <p:cNvPr id="20483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4495800" y="1752600"/>
            <a:ext cx="4419600" cy="4572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en-US" sz="2000" b="1" dirty="0" smtClean="0">
              <a:latin typeface="Adobe Caslon Pro"/>
              <a:ea typeface="+mn-ea"/>
              <a:cs typeface="+mn-cs"/>
            </a:endParaRPr>
          </a:p>
          <a:p>
            <a:pPr marL="457200" indent="-45720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000" b="1" dirty="0" smtClean="0">
                <a:latin typeface="Adobe Caslon Pro"/>
                <a:ea typeface="+mn-ea"/>
                <a:cs typeface="+mn-cs"/>
              </a:rPr>
              <a:t>4.	</a:t>
            </a:r>
            <a:r>
              <a:rPr lang="en-US" sz="2800" b="1" dirty="0" smtClean="0">
                <a:latin typeface="+mn-lt"/>
                <a:ea typeface="+mn-ea"/>
                <a:cs typeface="+mn-cs"/>
              </a:rPr>
              <a:t>Post Hearing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: Review and monitor all orders; communicate with child.</a:t>
            </a:r>
            <a:br>
              <a:rPr lang="en-US" sz="2800" dirty="0" smtClean="0">
                <a:latin typeface="+mn-lt"/>
                <a:ea typeface="+mn-ea"/>
                <a:cs typeface="+mn-cs"/>
              </a:rPr>
            </a:br>
            <a:endParaRPr lang="en-US" sz="2800" dirty="0" smtClean="0">
              <a:latin typeface="+mn-lt"/>
              <a:ea typeface="+mn-ea"/>
              <a:cs typeface="+mn-cs"/>
            </a:endParaRPr>
          </a:p>
          <a:p>
            <a:pPr marL="457200" indent="-457200" eaLnBrk="1" hangingPunct="1">
              <a:lnSpc>
                <a:spcPct val="80000"/>
              </a:lnSpc>
              <a:buFont typeface="Arial" pitchFamily="34" charset="0"/>
              <a:buAutoNum type="arabicPeriod" startAt="5"/>
              <a:defRPr/>
            </a:pPr>
            <a:r>
              <a:rPr lang="en-US" sz="2800" b="1" dirty="0" smtClean="0">
                <a:latin typeface="+mn-lt"/>
                <a:ea typeface="+mn-ea"/>
                <a:cs typeface="+mn-cs"/>
              </a:rPr>
              <a:t>Appellate Advocacy: 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Yes.</a:t>
            </a:r>
          </a:p>
          <a:p>
            <a:pPr marL="457200" indent="-457200" eaLnBrk="1" hangingPunct="1">
              <a:lnSpc>
                <a:spcPct val="80000"/>
              </a:lnSpc>
              <a:buFont typeface="Arial" pitchFamily="34" charset="0"/>
              <a:buAutoNum type="arabicPeriod" startAt="5"/>
              <a:defRPr/>
            </a:pPr>
            <a:endParaRPr lang="en-US" sz="2800" dirty="0" smtClean="0">
              <a:latin typeface="+mn-lt"/>
              <a:ea typeface="+mn-ea"/>
              <a:cs typeface="+mn-cs"/>
            </a:endParaRPr>
          </a:p>
          <a:p>
            <a:pPr marL="457200" indent="-45720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800" b="1" dirty="0" smtClean="0">
                <a:latin typeface="+mn-lt"/>
                <a:ea typeface="+mn-ea"/>
                <a:cs typeface="+mn-cs"/>
              </a:rPr>
              <a:t>6.	Cessation of Representation:  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Thoughtfully terminate the relationship.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en-US" sz="2500" dirty="0" smtClean="0">
              <a:latin typeface="Adobe Caslon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734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781800" cy="990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200" dirty="0" smtClean="0">
                <a:latin typeface="+mn-lt"/>
                <a:ea typeface="+mj-ea"/>
                <a:cs typeface="+mj-cs"/>
              </a:rPr>
              <a:t>QIC Model of Child Representation: Organizational Supports</a:t>
            </a:r>
          </a:p>
        </p:txBody>
      </p:sp>
      <p:pic>
        <p:nvPicPr>
          <p:cNvPr id="33795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3000" y="1371600"/>
            <a:ext cx="3429000" cy="4191000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876800" y="1447800"/>
            <a:ext cx="4038600" cy="4419600"/>
          </a:xfrm>
        </p:spPr>
        <p:txBody>
          <a:bodyPr>
            <a:normAutofit/>
          </a:bodyPr>
          <a:lstStyle/>
          <a:p>
            <a:pPr marL="342900" indent="-342900" eaLnBrk="1" hangingPunct="1">
              <a:buFont typeface="+mj-lt"/>
              <a:buAutoNum type="arabicPeriod" startAt="7"/>
              <a:defRPr/>
            </a:pPr>
            <a:r>
              <a:rPr lang="en-US" sz="2400" b="1" dirty="0" smtClean="0">
                <a:latin typeface="+mn-lt"/>
                <a:ea typeface="+mn-ea"/>
                <a:cs typeface="+mn-cs"/>
              </a:rPr>
              <a:t>Administrative structure </a:t>
            </a:r>
            <a:r>
              <a:rPr lang="en-US" sz="2400" dirty="0" smtClean="0">
                <a:latin typeface="+mn-lt"/>
                <a:ea typeface="+mn-ea"/>
                <a:cs typeface="+mn-cs"/>
              </a:rPr>
              <a:t>for appointment support and accountability. CR is independent from the court.</a:t>
            </a:r>
            <a:endParaRPr lang="en-US" sz="2400" b="1" dirty="0" smtClean="0">
              <a:latin typeface="+mn-lt"/>
              <a:ea typeface="+mn-ea"/>
              <a:cs typeface="+mn-cs"/>
            </a:endParaRPr>
          </a:p>
          <a:p>
            <a:pPr marL="342900" indent="-342900" eaLnBrk="1" hangingPunct="1">
              <a:buFont typeface="Arial" pitchFamily="34" charset="0"/>
              <a:buAutoNum type="arabicPeriod" startAt="7"/>
              <a:defRPr/>
            </a:pPr>
            <a:r>
              <a:rPr lang="en-US" sz="2400" b="1" dirty="0" smtClean="0">
                <a:latin typeface="+mn-lt"/>
                <a:ea typeface="+mn-ea"/>
                <a:cs typeface="+mn-cs"/>
              </a:rPr>
              <a:t>Lawyer Training:  </a:t>
            </a:r>
            <a:r>
              <a:rPr lang="en-US" sz="2400" dirty="0" smtClean="0">
                <a:latin typeface="+mn-lt"/>
                <a:ea typeface="+mn-ea"/>
                <a:cs typeface="+mn-cs"/>
              </a:rPr>
              <a:t>CR is qualified; receives on-going training and peer support.</a:t>
            </a:r>
          </a:p>
          <a:p>
            <a:pPr marL="342900" indent="-342900" eaLnBrk="1" hangingPunct="1">
              <a:buFont typeface="Arial" pitchFamily="34" charset="0"/>
              <a:buAutoNum type="arabicPeriod" startAt="7"/>
              <a:defRPr/>
            </a:pPr>
            <a:r>
              <a:rPr lang="en-US" sz="2400" b="1" dirty="0" smtClean="0">
                <a:latin typeface="+mn-lt"/>
                <a:ea typeface="+mn-ea"/>
                <a:cs typeface="+mn-cs"/>
              </a:rPr>
              <a:t>Lawyer Compensation: </a:t>
            </a:r>
            <a:r>
              <a:rPr lang="en-US" sz="2400" dirty="0" smtClean="0">
                <a:latin typeface="+mn-lt"/>
                <a:ea typeface="+mn-ea"/>
                <a:cs typeface="+mn-cs"/>
              </a:rPr>
              <a:t>Adequate and timely</a:t>
            </a:r>
          </a:p>
          <a:p>
            <a:pPr marL="342900" indent="-342900" eaLnBrk="1" hangingPunct="1">
              <a:buFont typeface="Arial" pitchFamily="34" charset="0"/>
              <a:buAutoNum type="arabicPeriod" startAt="7"/>
              <a:defRPr/>
            </a:pPr>
            <a:r>
              <a:rPr lang="en-US" sz="2400" b="1" dirty="0" smtClean="0">
                <a:latin typeface="+mn-lt"/>
                <a:ea typeface="+mn-ea"/>
                <a:cs typeface="+mn-cs"/>
              </a:rPr>
              <a:t>Caseload Levels:  </a:t>
            </a:r>
            <a:r>
              <a:rPr lang="en-US" sz="2400" dirty="0" smtClean="0">
                <a:latin typeface="+mn-lt"/>
                <a:ea typeface="+mn-ea"/>
                <a:cs typeface="+mn-cs"/>
              </a:rPr>
              <a:t>Manageable size.</a:t>
            </a:r>
            <a:r>
              <a:rPr lang="en-US" sz="2400" i="1" dirty="0" smtClean="0">
                <a:latin typeface="+mn-lt"/>
                <a:ea typeface="+mn-ea"/>
                <a:cs typeface="+mn-cs"/>
              </a:rPr>
              <a:t>	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sz="1800" dirty="0">
              <a:latin typeface="Adobe Caslon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954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286000"/>
            <a:ext cx="88392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  <a:ea typeface="+mj-ea"/>
                <a:cs typeface="+mj-cs"/>
              </a:rPr>
              <a:t>4</a:t>
            </a:r>
            <a:r>
              <a:rPr lang="en-US" dirty="0" smtClean="0">
                <a:latin typeface="+mn-lt"/>
                <a:ea typeface="+mj-ea"/>
                <a:cs typeface="+mj-cs"/>
              </a:rPr>
              <a:t>. RESEARCH DESIGN </a:t>
            </a:r>
            <a:endParaRPr lang="en-US" dirty="0"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02765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30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066800"/>
            <a:ext cx="5257800" cy="56673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 smtClean="0">
                <a:latin typeface="+mn-lt"/>
                <a:ea typeface="+mj-ea"/>
                <a:cs typeface="+mj-cs"/>
              </a:rPr>
              <a:t> Research Partners</a:t>
            </a:r>
            <a:endParaRPr lang="en-US" sz="3600" dirty="0">
              <a:latin typeface="+mn-lt"/>
              <a:ea typeface="+mj-ea"/>
              <a:cs typeface="+mj-cs"/>
            </a:endParaRPr>
          </a:p>
        </p:txBody>
      </p:sp>
      <p:sp>
        <p:nvSpPr>
          <p:cNvPr id="38914" name="Picture Placeholder 2"/>
          <p:cNvSpPr>
            <a:spLocks noGrp="1" noTextEdit="1"/>
          </p:cNvSpPr>
          <p:nvPr>
            <p:ph type="pic" idx="1"/>
          </p:nvPr>
        </p:nvSpPr>
        <p:spPr>
          <a:xfrm>
            <a:off x="228600" y="2133600"/>
            <a:ext cx="4495800" cy="3276600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2362200"/>
            <a:ext cx="4191000" cy="2971800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800" dirty="0" smtClean="0">
                <a:latin typeface="Adobe Caslon Pro" charset="0"/>
                <a:cs typeface="+mn-cs"/>
              </a:rPr>
              <a:t> </a:t>
            </a:r>
            <a:r>
              <a:rPr lang="en-US" sz="2800" dirty="0">
                <a:latin typeface="Adobe Caslon Pro" charset="0"/>
                <a:cs typeface="+mn-cs"/>
              </a:rPr>
              <a:t>Chapin Hall </a:t>
            </a:r>
            <a:r>
              <a:rPr lang="en-US" sz="2800" dirty="0" smtClean="0">
                <a:latin typeface="Adobe Caslon Pro" charset="0"/>
                <a:cs typeface="+mn-cs"/>
              </a:rPr>
              <a:t>the</a:t>
            </a:r>
            <a:br>
              <a:rPr lang="en-US" sz="2800" dirty="0" smtClean="0">
                <a:latin typeface="Adobe Caslon Pro" charset="0"/>
                <a:cs typeface="+mn-cs"/>
              </a:rPr>
            </a:br>
            <a:r>
              <a:rPr lang="en-US" sz="2800" dirty="0" smtClean="0">
                <a:latin typeface="Adobe Caslon Pro" charset="0"/>
                <a:cs typeface="+mn-cs"/>
              </a:rPr>
              <a:t>  evaluator.</a:t>
            </a:r>
            <a:endParaRPr lang="en-US" sz="2800" dirty="0">
              <a:latin typeface="Adobe Caslon Pro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dirty="0" smtClean="0">
                <a:latin typeface="Adobe Caslon Pro" charset="0"/>
                <a:cs typeface="+mn-cs"/>
              </a:rPr>
              <a:t> RFP - Jan 5, 2011.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dirty="0" smtClean="0">
                <a:latin typeface="Adobe Caslon Pro" charset="0"/>
                <a:cs typeface="+mn-cs"/>
              </a:rPr>
              <a:t> GA </a:t>
            </a:r>
            <a:r>
              <a:rPr lang="en-US" sz="2800" dirty="0">
                <a:latin typeface="Adobe Caslon Pro" charset="0"/>
                <a:cs typeface="+mn-cs"/>
              </a:rPr>
              <a:t>&amp; WA selected </a:t>
            </a:r>
            <a:r>
              <a:rPr lang="en-US" sz="2800" dirty="0" smtClean="0">
                <a:latin typeface="Adobe Caslon Pro" charset="0"/>
                <a:cs typeface="+mn-cs"/>
              </a:rPr>
              <a:t>as</a:t>
            </a:r>
            <a:br>
              <a:rPr lang="en-US" sz="2800" dirty="0" smtClean="0">
                <a:latin typeface="Adobe Caslon Pro" charset="0"/>
                <a:cs typeface="+mn-cs"/>
              </a:rPr>
            </a:br>
            <a:r>
              <a:rPr lang="en-US" sz="2800" dirty="0" smtClean="0">
                <a:latin typeface="Adobe Caslon Pro" charset="0"/>
                <a:cs typeface="+mn-cs"/>
              </a:rPr>
              <a:t>  </a:t>
            </a:r>
            <a:r>
              <a:rPr lang="en-US" sz="2800" dirty="0">
                <a:latin typeface="Adobe Caslon Pro" charset="0"/>
                <a:cs typeface="+mn-cs"/>
              </a:rPr>
              <a:t>partners.</a:t>
            </a:r>
          </a:p>
          <a:p>
            <a:pPr>
              <a:buFont typeface="Arial" pitchFamily="34" charset="0"/>
              <a:buNone/>
              <a:defRPr/>
            </a:pPr>
            <a:endParaRPr lang="en-US" sz="2800" dirty="0" smtClean="0">
              <a:latin typeface="+mn-lt"/>
              <a:ea typeface="+mn-ea"/>
              <a:cs typeface="+mn-cs"/>
            </a:endParaRPr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451485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4140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1150938" y="325438"/>
            <a:ext cx="7778750" cy="1046162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Experimental Design</a:t>
            </a:r>
          </a:p>
        </p:txBody>
      </p:sp>
      <p:sp>
        <p:nvSpPr>
          <p:cNvPr id="36866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752600"/>
            <a:ext cx="4267200" cy="4100513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Attorneys identified.</a:t>
            </a:r>
          </a:p>
          <a:p>
            <a:pPr>
              <a:defRPr/>
            </a:pPr>
            <a:r>
              <a:rPr lang="en-US" dirty="0">
                <a:latin typeface="+mn-lt"/>
              </a:rPr>
              <a:t>Trained in Model.</a:t>
            </a:r>
          </a:p>
          <a:p>
            <a:pPr>
              <a:defRPr/>
            </a:pPr>
            <a:r>
              <a:rPr lang="en-US" dirty="0" smtClean="0">
                <a:latin typeface="+mn-lt"/>
              </a:rPr>
              <a:t>Randomly </a:t>
            </a:r>
            <a:r>
              <a:rPr lang="en-US" dirty="0">
                <a:latin typeface="+mn-lt"/>
              </a:rPr>
              <a:t>assigned.</a:t>
            </a:r>
          </a:p>
          <a:p>
            <a:pPr>
              <a:defRPr/>
            </a:pPr>
            <a:r>
              <a:rPr lang="en-US" dirty="0">
                <a:latin typeface="+mn-lt"/>
              </a:rPr>
              <a:t>Cases randomly assigned.</a:t>
            </a:r>
          </a:p>
          <a:p>
            <a:pPr>
              <a:defRPr/>
            </a:pPr>
            <a:r>
              <a:rPr lang="en-US" dirty="0" smtClean="0">
                <a:latin typeface="+mn-lt"/>
              </a:rPr>
              <a:t>Coaching</a:t>
            </a:r>
            <a:r>
              <a:rPr lang="en-US" dirty="0">
                <a:latin typeface="+mn-lt"/>
              </a:rPr>
              <a:t>/Fidelity.</a:t>
            </a:r>
          </a:p>
          <a:p>
            <a:pPr>
              <a:defRPr/>
            </a:pPr>
            <a:r>
              <a:rPr lang="en-US" dirty="0" smtClean="0">
                <a:latin typeface="+mn-lt"/>
              </a:rPr>
              <a:t>Follow </a:t>
            </a:r>
            <a:r>
              <a:rPr lang="en-US" dirty="0">
                <a:latin typeface="+mn-lt"/>
              </a:rPr>
              <a:t>3 years.</a:t>
            </a:r>
          </a:p>
        </p:txBody>
      </p:sp>
      <p:pic>
        <p:nvPicPr>
          <p:cNvPr id="35843" name="Picture 7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62500" y="2286000"/>
            <a:ext cx="4381500" cy="2909888"/>
          </a:xfrm>
          <a:noFill/>
        </p:spPr>
      </p:pic>
    </p:spTree>
    <p:extLst>
      <p:ext uri="{BB962C8B-B14F-4D97-AF65-F5344CB8AC3E}">
        <p14:creationId xmlns:p14="http://schemas.microsoft.com/office/powerpoint/2010/main" val="1755724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56388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1900" b="1" dirty="0">
                <a:latin typeface="Adobe Caslon Pro" charset="0"/>
              </a:rPr>
              <a:t/>
            </a:r>
            <a:br>
              <a:rPr lang="en-US" sz="1900" b="1" dirty="0">
                <a:latin typeface="Adobe Caslon Pro" charset="0"/>
              </a:rPr>
            </a:br>
            <a:r>
              <a:rPr lang="en-US" sz="2900" b="1" dirty="0">
                <a:latin typeface="Adobe Caslon Pro" charset="0"/>
              </a:rPr>
              <a:t>Project Team</a:t>
            </a:r>
            <a:r>
              <a:rPr lang="en-US" sz="2900" dirty="0">
                <a:latin typeface="Adobe Caslon Pro" charset="0"/>
              </a:rPr>
              <a:t/>
            </a:r>
            <a:br>
              <a:rPr lang="en-US" sz="2900" dirty="0">
                <a:latin typeface="Adobe Caslon Pro" charset="0"/>
              </a:rPr>
            </a:br>
            <a:endParaRPr lang="en-US" sz="2900" dirty="0">
              <a:latin typeface="Adobe Caslon Pro" charset="0"/>
            </a:endParaRPr>
          </a:p>
        </p:txBody>
      </p:sp>
      <p:sp>
        <p:nvSpPr>
          <p:cNvPr id="61442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838200" y="1066800"/>
            <a:ext cx="8305800" cy="502920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Arial" charset="0"/>
              <a:buNone/>
            </a:pPr>
            <a:r>
              <a:rPr lang="en-US" sz="2000" b="1" dirty="0">
                <a:latin typeface="Adobe Caslon Pro" charset="0"/>
              </a:rPr>
              <a:t>U.S. Children</a:t>
            </a:r>
            <a:r>
              <a:rPr lang="ja-JP" altLang="en-US" sz="2000" b="1" dirty="0">
                <a:latin typeface="Adobe Caslon Pro" charset="0"/>
              </a:rPr>
              <a:t>’</a:t>
            </a:r>
            <a:r>
              <a:rPr lang="en-US" altLang="ja-JP" sz="2000" b="1" dirty="0">
                <a:latin typeface="Adobe Caslon Pro" charset="0"/>
              </a:rPr>
              <a:t>s Bureau</a:t>
            </a:r>
          </a:p>
          <a:p>
            <a:pPr algn="ctr" eaLnBrk="1" hangingPunct="1">
              <a:buFont typeface="Arial" charset="0"/>
              <a:buNone/>
            </a:pPr>
            <a:r>
              <a:rPr lang="en-US" sz="2000" dirty="0">
                <a:latin typeface="Adobe Caslon Pro" charset="0"/>
              </a:rPr>
              <a:t>David P. Kelly, FPO</a:t>
            </a:r>
          </a:p>
          <a:p>
            <a:pPr algn="ctr" eaLnBrk="1" hangingPunct="1">
              <a:buFont typeface="Arial" charset="0"/>
              <a:buNone/>
            </a:pPr>
            <a:r>
              <a:rPr lang="en-US" sz="2000" b="1" dirty="0">
                <a:latin typeface="Adobe Caslon Pro" charset="0"/>
              </a:rPr>
              <a:t>	</a:t>
            </a:r>
          </a:p>
          <a:p>
            <a:pPr eaLnBrk="1" hangingPunct="1">
              <a:buFont typeface="Arial" charset="0"/>
              <a:buNone/>
            </a:pPr>
            <a:r>
              <a:rPr lang="en-US" sz="2000" b="1" u="sng" dirty="0">
                <a:latin typeface="Adobe Caslon Pro" charset="0"/>
              </a:rPr>
              <a:t>Michigan Law School</a:t>
            </a:r>
            <a:r>
              <a:rPr lang="en-US" sz="2000" dirty="0">
                <a:latin typeface="Adobe Caslon Pro" charset="0"/>
              </a:rPr>
              <a:t>			   </a:t>
            </a:r>
            <a:r>
              <a:rPr lang="en-US" sz="2000" b="1" u="sng" dirty="0">
                <a:latin typeface="Adobe Caslon Pro" charset="0"/>
              </a:rPr>
              <a:t>Chapin Hall</a:t>
            </a:r>
            <a:r>
              <a:rPr lang="en-US" sz="2000" dirty="0">
                <a:latin typeface="Adobe Caslon Pro" charset="0"/>
              </a:rPr>
              <a:t>	</a:t>
            </a:r>
            <a:br>
              <a:rPr lang="en-US" sz="2000" dirty="0">
                <a:latin typeface="Adobe Caslon Pro" charset="0"/>
              </a:rPr>
            </a:br>
            <a:r>
              <a:rPr lang="en-US" sz="2000" dirty="0">
                <a:latin typeface="Adobe Caslon Pro" charset="0"/>
              </a:rPr>
              <a:t>Don Duquette			</a:t>
            </a:r>
            <a:r>
              <a:rPr lang="en-US" sz="2000" dirty="0" err="1">
                <a:latin typeface="Adobe Caslon Pro" charset="0"/>
              </a:rPr>
              <a:t>Britany</a:t>
            </a:r>
            <a:r>
              <a:rPr lang="en-US" sz="2000" dirty="0">
                <a:latin typeface="Adobe Caslon Pro" charset="0"/>
              </a:rPr>
              <a:t> </a:t>
            </a:r>
            <a:r>
              <a:rPr lang="en-US" sz="2000" dirty="0" err="1">
                <a:latin typeface="Adobe Caslon Pro" charset="0"/>
              </a:rPr>
              <a:t>Orlebeke</a:t>
            </a:r>
            <a:r>
              <a:rPr lang="en-US" sz="2000" dirty="0">
                <a:latin typeface="Adobe Caslon Pro" charset="0"/>
              </a:rPr>
              <a:t/>
            </a:r>
            <a:br>
              <a:rPr lang="en-US" sz="2000" dirty="0">
                <a:latin typeface="Adobe Caslon Pro" charset="0"/>
              </a:rPr>
            </a:br>
            <a:r>
              <a:rPr lang="en-US" sz="2000" dirty="0">
                <a:latin typeface="Adobe Caslon Pro" charset="0"/>
              </a:rPr>
              <a:t>Frank </a:t>
            </a:r>
            <a:r>
              <a:rPr lang="en-US" sz="2000" dirty="0" err="1">
                <a:latin typeface="Adobe Caslon Pro" charset="0"/>
              </a:rPr>
              <a:t>Vandervort</a:t>
            </a:r>
            <a:r>
              <a:rPr lang="en-US" sz="2000" dirty="0">
                <a:latin typeface="Adobe Caslon Pro" charset="0"/>
              </a:rPr>
              <a:t>			Andrew </a:t>
            </a:r>
            <a:r>
              <a:rPr lang="en-US" sz="2000" dirty="0" err="1">
                <a:latin typeface="Adobe Caslon Pro" charset="0"/>
              </a:rPr>
              <a:t>Zinn</a:t>
            </a:r>
            <a:endParaRPr lang="en-US" sz="2000" dirty="0">
              <a:latin typeface="Adobe Caslon Pro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000" dirty="0">
                <a:latin typeface="Adobe Caslon Pro" charset="0"/>
              </a:rPr>
              <a:t>	</a:t>
            </a:r>
            <a:r>
              <a:rPr lang="en-US" sz="2000" dirty="0" err="1">
                <a:latin typeface="Adobe Caslon Pro" charset="0"/>
              </a:rPr>
              <a:t>Robbin</a:t>
            </a:r>
            <a:r>
              <a:rPr lang="en-US" sz="2000" dirty="0">
                <a:latin typeface="Adobe Caslon Pro" charset="0"/>
              </a:rPr>
              <a:t> Gonzalez			Ada </a:t>
            </a:r>
            <a:r>
              <a:rPr lang="en-US" sz="2000" dirty="0" err="1">
                <a:latin typeface="Adobe Caslon Pro" charset="0"/>
              </a:rPr>
              <a:t>Skyles</a:t>
            </a:r>
            <a:r>
              <a:rPr lang="en-US" sz="2000" dirty="0">
                <a:latin typeface="Adobe Caslon Pro" charset="0"/>
              </a:rPr>
              <a:t/>
            </a:r>
            <a:br>
              <a:rPr lang="en-US" sz="2000" dirty="0">
                <a:latin typeface="Adobe Caslon Pro" charset="0"/>
              </a:rPr>
            </a:br>
            <a:r>
              <a:rPr lang="en-US" sz="2000" dirty="0">
                <a:latin typeface="Adobe Caslon Pro" charset="0"/>
              </a:rPr>
              <a:t>					</a:t>
            </a:r>
            <a:r>
              <a:rPr lang="en-US" sz="2000" dirty="0" err="1">
                <a:latin typeface="Adobe Caslon Pro" charset="0"/>
              </a:rPr>
              <a:t>Xiaomeng</a:t>
            </a:r>
            <a:r>
              <a:rPr lang="en-US" sz="2000" dirty="0">
                <a:latin typeface="Adobe Caslon Pro" charset="0"/>
              </a:rPr>
              <a:t> Zhou	</a:t>
            </a:r>
          </a:p>
          <a:p>
            <a:pPr eaLnBrk="1" hangingPunct="1">
              <a:buFont typeface="Arial" charset="0"/>
              <a:buNone/>
            </a:pPr>
            <a:endParaRPr lang="en-US" sz="2000" dirty="0" smtClean="0">
              <a:latin typeface="Adobe Caslon Pro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000" b="1" dirty="0" smtClean="0">
                <a:latin typeface="Adobe Caslon Pro" charset="0"/>
              </a:rPr>
              <a:t>Georgia</a:t>
            </a:r>
            <a:r>
              <a:rPr lang="en-US" sz="2000" dirty="0" smtClean="0">
                <a:latin typeface="Adobe Caslon Pro" charset="0"/>
              </a:rPr>
              <a:t> </a:t>
            </a:r>
            <a:r>
              <a:rPr lang="en-US" sz="2000" dirty="0">
                <a:latin typeface="Adobe Caslon Pro" charset="0"/>
              </a:rPr>
              <a:t>				</a:t>
            </a:r>
            <a:r>
              <a:rPr lang="en-US" sz="2000" b="1" dirty="0">
                <a:latin typeface="Adobe Caslon Pro" charset="0"/>
              </a:rPr>
              <a:t>Washington State</a:t>
            </a:r>
          </a:p>
          <a:p>
            <a:pPr eaLnBrk="1" hangingPunct="1">
              <a:buFont typeface="Arial" charset="0"/>
              <a:buNone/>
            </a:pPr>
            <a:r>
              <a:rPr lang="en-US" sz="2000" dirty="0" smtClean="0">
                <a:latin typeface="Adobe Caslon Pro" charset="0"/>
              </a:rPr>
              <a:t>Pat </a:t>
            </a:r>
            <a:r>
              <a:rPr lang="en-US" sz="2000" dirty="0" err="1" smtClean="0">
                <a:latin typeface="Adobe Caslon Pro" charset="0"/>
              </a:rPr>
              <a:t>Buonodono</a:t>
            </a:r>
            <a:r>
              <a:rPr lang="en-US" sz="2000" dirty="0" smtClean="0">
                <a:latin typeface="Adobe Caslon Pro" charset="0"/>
              </a:rPr>
              <a:t>				Tim </a:t>
            </a:r>
            <a:r>
              <a:rPr lang="en-US" sz="2000" dirty="0" err="1" smtClean="0">
                <a:latin typeface="Adobe Caslon Pro" charset="0"/>
              </a:rPr>
              <a:t>Jaasko</a:t>
            </a:r>
            <a:r>
              <a:rPr lang="en-US" sz="2000" dirty="0" smtClean="0">
                <a:latin typeface="Adobe Caslon Pro" charset="0"/>
              </a:rPr>
              <a:t>-Fisher*</a:t>
            </a:r>
          </a:p>
          <a:p>
            <a:pPr eaLnBrk="1" hangingPunct="1">
              <a:buFont typeface="Arial" charset="0"/>
              <a:buNone/>
            </a:pPr>
            <a:r>
              <a:rPr lang="en-US" sz="2000" dirty="0" smtClean="0">
                <a:latin typeface="Adobe Caslon Pro" charset="0"/>
              </a:rPr>
              <a:t>Melissa Carter*				Rob Wyman</a:t>
            </a:r>
          </a:p>
          <a:p>
            <a:pPr eaLnBrk="1" hangingPunct="1">
              <a:buFont typeface="Arial" charset="0"/>
              <a:buNone/>
            </a:pPr>
            <a:r>
              <a:rPr lang="en-US" sz="2000" dirty="0" err="1" smtClean="0">
                <a:latin typeface="Adobe Caslon Pro" charset="0"/>
              </a:rPr>
              <a:t>Araceli</a:t>
            </a:r>
            <a:r>
              <a:rPr lang="en-US" sz="2000" dirty="0" smtClean="0">
                <a:latin typeface="Adobe Caslon Pro" charset="0"/>
              </a:rPr>
              <a:t> Jacobs</a:t>
            </a:r>
          </a:p>
          <a:p>
            <a:pPr eaLnBrk="1" hangingPunct="1">
              <a:buFont typeface="Arial" charset="0"/>
              <a:buNone/>
            </a:pPr>
            <a:r>
              <a:rPr lang="en-US" sz="2000" dirty="0" smtClean="0">
                <a:latin typeface="Adobe Caslon Pro" charset="0"/>
              </a:rPr>
              <a:t>Jane </a:t>
            </a:r>
            <a:r>
              <a:rPr lang="en-US" sz="2000" dirty="0" err="1" smtClean="0">
                <a:latin typeface="Adobe Caslon Pro" charset="0"/>
              </a:rPr>
              <a:t>Okrasinski</a:t>
            </a:r>
            <a:endParaRPr lang="en-US" sz="2000" dirty="0">
              <a:latin typeface="Adobe Caslon Pro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000" dirty="0">
                <a:latin typeface="Adobe Caslon Pro" charset="0"/>
              </a:rPr>
              <a:t>				 </a:t>
            </a:r>
          </a:p>
          <a:p>
            <a:pPr eaLnBrk="1" hangingPunct="1">
              <a:buFont typeface="Arial" charset="0"/>
              <a:buNone/>
            </a:pPr>
            <a:r>
              <a:rPr lang="en-US" sz="2000" dirty="0">
                <a:latin typeface="Adobe Caslon Pro" charset="0"/>
              </a:rPr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5394340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33400"/>
            <a:ext cx="52578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400" b="0" dirty="0" smtClean="0">
                <a:latin typeface="+mn-lt"/>
                <a:cs typeface="+mj-cs"/>
              </a:rPr>
              <a:t>Research Questions</a:t>
            </a:r>
            <a:endParaRPr lang="en-US" sz="4400" b="0" dirty="0">
              <a:latin typeface="+mn-lt"/>
              <a:cs typeface="+mj-cs"/>
            </a:endParaRPr>
          </a:p>
        </p:txBody>
      </p:sp>
      <p:pic>
        <p:nvPicPr>
          <p:cNvPr id="36867" name="Picture 1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2209800"/>
            <a:ext cx="4165600" cy="3124200"/>
          </a:xfrm>
        </p:spPr>
      </p:pic>
      <p:sp>
        <p:nvSpPr>
          <p:cNvPr id="35842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3400" y="1524000"/>
            <a:ext cx="4267200" cy="5181600"/>
          </a:xfrm>
        </p:spPr>
        <p:txBody>
          <a:bodyPr/>
          <a:lstStyle/>
          <a:p>
            <a:pPr marL="342900" indent="-342900">
              <a:buFont typeface="Arial"/>
              <a:buChar char="•"/>
              <a:defRPr/>
            </a:pPr>
            <a:r>
              <a:rPr lang="en-US" sz="2400" dirty="0" smtClean="0">
                <a:latin typeface="+mn-lt"/>
              </a:rPr>
              <a:t>Do trained and coached attorneys in QIC model provide better representation than comparison?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 smtClean="0">
                <a:latin typeface="+mn-lt"/>
              </a:rPr>
              <a:t>Do QIC attorneys improve safety, permanency and well-being or otherwise change the experience of children?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 smtClean="0">
                <a:latin typeface="+mn-lt"/>
              </a:rPr>
              <a:t>What is it that makes the child lawyer more effective?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 smtClean="0">
                <a:latin typeface="+mn-lt"/>
              </a:rPr>
              <a:t>Do these answers vary by age, race, type of maltreatment, permanency type?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62430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286000"/>
            <a:ext cx="88392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  <a:ea typeface="+mj-ea"/>
                <a:cs typeface="+mj-cs"/>
              </a:rPr>
              <a:t>DATA GATHERING</a:t>
            </a:r>
            <a:endParaRPr lang="en-US" dirty="0"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352033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2057400" y="533400"/>
            <a:ext cx="5257800" cy="685800"/>
          </a:xfrm>
        </p:spPr>
        <p:txBody>
          <a:bodyPr/>
          <a:lstStyle/>
          <a:p>
            <a:pPr algn="ctr"/>
            <a:r>
              <a:rPr lang="en-US" sz="3600" dirty="0">
                <a:latin typeface="Adobe Caslon Pro" charset="0"/>
              </a:rPr>
              <a:t>Data Gathering</a:t>
            </a:r>
          </a:p>
        </p:txBody>
      </p:sp>
      <p:pic>
        <p:nvPicPr>
          <p:cNvPr id="49155" name="Picture 8" descr="http://www.ifco.info/Uploaded_files/Zelf/pagina9publications114370607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463" y="1981200"/>
            <a:ext cx="4165600" cy="3124200"/>
          </a:xfrm>
          <a:noFill/>
        </p:spPr>
      </p:pic>
      <p:sp>
        <p:nvSpPr>
          <p:cNvPr id="4915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1676400"/>
            <a:ext cx="4191000" cy="46482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3200" dirty="0">
                <a:latin typeface="Adobe Caslon Pro" charset="0"/>
              </a:rPr>
              <a:t> Data </a:t>
            </a:r>
            <a:r>
              <a:rPr lang="en-US" sz="3200" dirty="0" smtClean="0">
                <a:latin typeface="Adobe Caslon Pro" charset="0"/>
              </a:rPr>
              <a:t>sharing</a:t>
            </a:r>
            <a:br>
              <a:rPr lang="en-US" sz="3200" dirty="0" smtClean="0">
                <a:latin typeface="Adobe Caslon Pro" charset="0"/>
              </a:rPr>
            </a:br>
            <a:r>
              <a:rPr lang="en-US" sz="3200" dirty="0" smtClean="0">
                <a:latin typeface="Adobe Caslon Pro" charset="0"/>
              </a:rPr>
              <a:t>  </a:t>
            </a:r>
            <a:r>
              <a:rPr lang="en-US" sz="3200" dirty="0">
                <a:latin typeface="Adobe Caslon Pro" charset="0"/>
              </a:rPr>
              <a:t>agreements </a:t>
            </a:r>
            <a:r>
              <a:rPr lang="en-US" sz="3200" dirty="0" smtClean="0">
                <a:latin typeface="Adobe Caslon Pro" charset="0"/>
              </a:rPr>
              <a:t>key:</a:t>
            </a:r>
            <a:endParaRPr lang="en-US" sz="3200" dirty="0">
              <a:latin typeface="Adobe Caslon Pro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Adobe Caslon Pro" charset="0"/>
              </a:rPr>
              <a:t> Agency </a:t>
            </a:r>
            <a:r>
              <a:rPr lang="en-US" sz="3200" dirty="0">
                <a:latin typeface="Adobe Caslon Pro" charset="0"/>
              </a:rPr>
              <a:t>data</a:t>
            </a:r>
          </a:p>
          <a:p>
            <a:pPr>
              <a:buFont typeface="Arial" charset="0"/>
              <a:buChar char="•"/>
            </a:pPr>
            <a:r>
              <a:rPr lang="en-US" sz="3200" dirty="0">
                <a:latin typeface="Adobe Caslon Pro" charset="0"/>
              </a:rPr>
              <a:t> Court data</a:t>
            </a:r>
          </a:p>
          <a:p>
            <a:pPr>
              <a:buFont typeface="Arial" charset="0"/>
              <a:buChar char="•"/>
            </a:pPr>
            <a:r>
              <a:rPr lang="en-US" sz="3200" dirty="0">
                <a:latin typeface="Adobe Caslon Pro" charset="0"/>
              </a:rPr>
              <a:t> Attorney data </a:t>
            </a: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Adobe Caslon Pro" charset="0"/>
              </a:rPr>
              <a:t> Track </a:t>
            </a:r>
            <a:r>
              <a:rPr lang="en-US" sz="3200" dirty="0">
                <a:latin typeface="Adobe Caslon Pro" charset="0"/>
              </a:rPr>
              <a:t>QIC and comparison attorneys at each step.</a:t>
            </a:r>
          </a:p>
        </p:txBody>
      </p:sp>
    </p:spTree>
    <p:extLst>
      <p:ext uri="{BB962C8B-B14F-4D97-AF65-F5344CB8AC3E}">
        <p14:creationId xmlns:p14="http://schemas.microsoft.com/office/powerpoint/2010/main" val="13487794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6781800" cy="9144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000" dirty="0" smtClean="0">
                <a:latin typeface="+mn-lt"/>
                <a:ea typeface="+mj-ea"/>
                <a:cs typeface="+mj-cs"/>
              </a:rPr>
              <a:t/>
            </a:r>
            <a:br>
              <a:rPr lang="en-US" sz="4000" dirty="0" smtClean="0">
                <a:latin typeface="+mn-lt"/>
                <a:ea typeface="+mj-ea"/>
                <a:cs typeface="+mj-cs"/>
              </a:rPr>
            </a:br>
            <a:r>
              <a:rPr lang="en-US" sz="4000" dirty="0" smtClean="0">
                <a:latin typeface="+mn-lt"/>
                <a:ea typeface="+mj-ea"/>
                <a:cs typeface="+mj-cs"/>
              </a:rPr>
              <a:t>Expected Outcomes</a:t>
            </a:r>
          </a:p>
        </p:txBody>
      </p:sp>
      <p:pic>
        <p:nvPicPr>
          <p:cNvPr id="50179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1524000"/>
            <a:ext cx="4165600" cy="3962400"/>
          </a:xfrm>
          <a:noFill/>
        </p:spPr>
      </p:pic>
      <p:sp>
        <p:nvSpPr>
          <p:cNvPr id="57346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572000" y="1447800"/>
            <a:ext cx="4419600" cy="5029200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800" dirty="0" smtClean="0">
                <a:latin typeface="+mn-lt"/>
              </a:rPr>
              <a:t> Better Assessment of needs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  and desired outcomes.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Better strategic thinking to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  achieve those goals.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More successful advocacy.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Court cases move faster.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Lower likelihood of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   placement.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Reduced time in care.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More sibling placements.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3812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4"/>
          <p:cNvSpPr>
            <a:spLocks noGrp="1"/>
          </p:cNvSpPr>
          <p:nvPr>
            <p:ph type="title"/>
          </p:nvPr>
        </p:nvSpPr>
        <p:spPr>
          <a:xfrm>
            <a:off x="762000" y="457200"/>
            <a:ext cx="7162800" cy="609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200" dirty="0">
                <a:latin typeface="Adobe Caslon Pro" charset="0"/>
                <a:cs typeface="+mj-cs"/>
              </a:rPr>
              <a:t>Accommodating the Child</a:t>
            </a:r>
            <a:r>
              <a:rPr lang="ja-JP" altLang="en-US" sz="3200" dirty="0">
                <a:latin typeface="Adobe Caslon Pro" charset="0"/>
                <a:cs typeface="+mj-cs"/>
              </a:rPr>
              <a:t>’</a:t>
            </a:r>
            <a:r>
              <a:rPr lang="en-US" sz="3200" dirty="0">
                <a:latin typeface="Adobe Caslon Pro" charset="0"/>
                <a:cs typeface="+mj-cs"/>
              </a:rPr>
              <a:t>s </a:t>
            </a:r>
            <a:r>
              <a:rPr lang="en-US" sz="3200" dirty="0" smtClean="0">
                <a:latin typeface="Adobe Caslon Pro" charset="0"/>
                <a:cs typeface="+mj-cs"/>
              </a:rPr>
              <a:t>Wishes - 1</a:t>
            </a:r>
            <a:endParaRPr lang="en-US" sz="3200" dirty="0">
              <a:latin typeface="Adobe Caslon Pro" charset="0"/>
              <a:cs typeface="+mj-cs"/>
            </a:endParaRPr>
          </a:p>
        </p:txBody>
      </p:sp>
      <p:pic>
        <p:nvPicPr>
          <p:cNvPr id="52227" name="Picture 4" descr="annatn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" y="1981200"/>
            <a:ext cx="4165600" cy="3124200"/>
          </a:xfrm>
          <a:noFill/>
        </p:spPr>
      </p:pic>
      <p:sp>
        <p:nvSpPr>
          <p:cNvPr id="48130" name="Text Placeholder 6"/>
          <p:cNvSpPr>
            <a:spLocks noGrp="1"/>
          </p:cNvSpPr>
          <p:nvPr>
            <p:ph type="body" sz="half" idx="2"/>
          </p:nvPr>
        </p:nvSpPr>
        <p:spPr>
          <a:xfrm>
            <a:off x="5029200" y="1524000"/>
            <a:ext cx="3733800" cy="48006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To what extent did a relationship with the child help you reach decisions in this case?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 Did you learn of the child</a:t>
            </a:r>
            <a:r>
              <a:rPr lang="ja-JP" altLang="en-US" sz="2800" dirty="0">
                <a:latin typeface="+mn-lt"/>
              </a:rPr>
              <a:t>’</a:t>
            </a:r>
            <a:r>
              <a:rPr lang="en-US" altLang="ja-JP" sz="2800" dirty="0">
                <a:latin typeface="+mn-lt"/>
              </a:rPr>
              <a:t>s wishes about the resolution of the case? 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 How much weight did you attach to the child</a:t>
            </a:r>
            <a:r>
              <a:rPr lang="ja-JP" altLang="en-US" sz="2800" dirty="0">
                <a:latin typeface="+mn-lt"/>
              </a:rPr>
              <a:t>’</a:t>
            </a:r>
            <a:r>
              <a:rPr lang="en-US" altLang="ja-JP" sz="2800" dirty="0">
                <a:latin typeface="+mn-lt"/>
              </a:rPr>
              <a:t>s wishes in this case?</a:t>
            </a:r>
          </a:p>
          <a:p>
            <a:pPr>
              <a:buFont typeface="Arial" charset="0"/>
              <a:buChar char="•"/>
              <a:defRPr/>
            </a:pPr>
            <a:endParaRPr lang="en-US" sz="2000" dirty="0">
              <a:latin typeface="Adobe Caslon Pro" charset="0"/>
            </a:endParaRPr>
          </a:p>
          <a:p>
            <a:pPr>
              <a:defRPr/>
            </a:pPr>
            <a:endParaRPr lang="en-US" dirty="0">
              <a:latin typeface="Adobe Caslon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884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4"/>
          <p:cNvSpPr>
            <a:spLocks noGrp="1"/>
          </p:cNvSpPr>
          <p:nvPr>
            <p:ph type="title"/>
          </p:nvPr>
        </p:nvSpPr>
        <p:spPr>
          <a:xfrm>
            <a:off x="762000" y="457200"/>
            <a:ext cx="7162800" cy="609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200" dirty="0">
                <a:latin typeface="Adobe Caslon Pro" charset="0"/>
                <a:cs typeface="+mj-cs"/>
              </a:rPr>
              <a:t>Accommodating the Child</a:t>
            </a:r>
            <a:r>
              <a:rPr lang="ja-JP" altLang="en-US" sz="3200" dirty="0">
                <a:latin typeface="Adobe Caslon Pro" charset="0"/>
                <a:cs typeface="+mj-cs"/>
              </a:rPr>
              <a:t>’</a:t>
            </a:r>
            <a:r>
              <a:rPr lang="en-US" sz="3200" dirty="0">
                <a:latin typeface="Adobe Caslon Pro" charset="0"/>
                <a:cs typeface="+mj-cs"/>
              </a:rPr>
              <a:t>s </a:t>
            </a:r>
            <a:r>
              <a:rPr lang="en-US" sz="3200" dirty="0" smtClean="0">
                <a:latin typeface="Adobe Caslon Pro" charset="0"/>
                <a:cs typeface="+mj-cs"/>
              </a:rPr>
              <a:t>Wishes - 2</a:t>
            </a:r>
            <a:endParaRPr lang="en-US" sz="3200" dirty="0">
              <a:latin typeface="Adobe Caslon Pro" charset="0"/>
              <a:cs typeface="+mj-cs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676400"/>
            <a:ext cx="4186011" cy="3799840"/>
          </a:xfrm>
          <a:prstGeom prst="rect">
            <a:avLst/>
          </a:prstGeom>
        </p:spPr>
      </p:pic>
      <p:sp>
        <p:nvSpPr>
          <p:cNvPr id="48130" name="Text Placeholder 6"/>
          <p:cNvSpPr>
            <a:spLocks noGrp="1"/>
          </p:cNvSpPr>
          <p:nvPr>
            <p:ph type="body" sz="half" idx="2"/>
          </p:nvPr>
        </p:nvSpPr>
        <p:spPr>
          <a:xfrm>
            <a:off x="4876800" y="1143000"/>
            <a:ext cx="3886200" cy="54102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800" dirty="0" smtClean="0">
                <a:latin typeface="+mn-lt"/>
              </a:rPr>
              <a:t>To </a:t>
            </a:r>
            <a:r>
              <a:rPr lang="en-US" sz="2800" dirty="0">
                <a:latin typeface="+mn-lt"/>
              </a:rPr>
              <a:t>what extent did your recommendations to the court over the course of this case differ from the stated wishes of the child?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 To what extent did your recommendations to the court over the course of this case differ from the recommendation of the public agency?</a:t>
            </a:r>
          </a:p>
          <a:p>
            <a:pPr>
              <a:buFont typeface="Arial" charset="0"/>
              <a:buChar char="•"/>
              <a:defRPr/>
            </a:pPr>
            <a:endParaRPr lang="en-US" sz="2000" dirty="0">
              <a:latin typeface="Adobe Caslon Pro" charset="0"/>
            </a:endParaRPr>
          </a:p>
          <a:p>
            <a:pPr>
              <a:defRPr/>
            </a:pPr>
            <a:endParaRPr lang="en-US" dirty="0">
              <a:latin typeface="Adobe Caslon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338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Box 42"/>
          <p:cNvSpPr txBox="1">
            <a:spLocks noChangeArrowheads="1"/>
          </p:cNvSpPr>
          <p:nvPr/>
        </p:nvSpPr>
        <p:spPr bwMode="auto">
          <a:xfrm>
            <a:off x="585788" y="3175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>
                <a:latin typeface="Times New Roman" charset="0"/>
                <a:cs typeface="Times New Roman" charset="0"/>
              </a:rPr>
              <a:t>Theory of Change for Attorney Behaviors</a:t>
            </a:r>
          </a:p>
          <a:p>
            <a:pPr algn="ctr" eaLnBrk="1" hangingPunct="1"/>
            <a:r>
              <a:rPr lang="en-US" sz="1200">
                <a:latin typeface="Times New Roman" charset="0"/>
                <a:cs typeface="Times New Roman" charset="0"/>
              </a:rPr>
              <a:t>ChildRep Demonstration Projects </a:t>
            </a:r>
          </a:p>
        </p:txBody>
      </p:sp>
      <p:cxnSp>
        <p:nvCxnSpPr>
          <p:cNvPr id="25" name="Straight Arrow Connector 24"/>
          <p:cNvCxnSpPr>
            <a:stCxn id="92" idx="3"/>
          </p:cNvCxnSpPr>
          <p:nvPr/>
        </p:nvCxnSpPr>
        <p:spPr>
          <a:xfrm>
            <a:off x="1406525" y="3400425"/>
            <a:ext cx="354013" cy="1588"/>
          </a:xfrm>
          <a:prstGeom prst="straightConnector1">
            <a:avLst/>
          </a:prstGeom>
          <a:ln w="25400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96" idx="3"/>
          </p:cNvCxnSpPr>
          <p:nvPr/>
        </p:nvCxnSpPr>
        <p:spPr>
          <a:xfrm flipV="1">
            <a:off x="1406525" y="4773613"/>
            <a:ext cx="354013" cy="344487"/>
          </a:xfrm>
          <a:prstGeom prst="straightConnector1">
            <a:avLst/>
          </a:prstGeom>
          <a:ln w="25400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1674813" y="5314950"/>
            <a:ext cx="2114550" cy="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28825" y="579438"/>
            <a:ext cx="1406525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Attorney Knowledge,</a:t>
            </a:r>
            <a:b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</a:b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Skills, &amp;Attitudes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752600" y="1041400"/>
            <a:ext cx="1905000" cy="5632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US" sz="1000" b="1" smtClean="0">
                <a:latin typeface="Times New Roman" charset="0"/>
                <a:cs typeface="Times New Roman" charset="0"/>
              </a:rPr>
              <a:t>Increase knowledge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000" smtClean="0">
                <a:latin typeface="Times New Roman" charset="0"/>
                <a:cs typeface="Times New Roman" charset="0"/>
              </a:rPr>
              <a:t>Child development and trauma, and their relationship to children</a:t>
            </a:r>
            <a:r>
              <a:rPr lang="ja-JP" altLang="en-US" sz="1000" smtClean="0">
                <a:latin typeface="Times New Roman" charset="0"/>
                <a:cs typeface="Times New Roman" charset="0"/>
              </a:rPr>
              <a:t>’</a:t>
            </a:r>
            <a:r>
              <a:rPr lang="en-US" sz="1000" smtClean="0">
                <a:latin typeface="Times New Roman" charset="0"/>
                <a:cs typeface="Times New Roman" charset="0"/>
              </a:rPr>
              <a:t>s capacities and needs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1000" b="1" smtClean="0">
                <a:latin typeface="Times New Roman" charset="0"/>
                <a:cs typeface="Times New Roman" charset="0"/>
              </a:rPr>
              <a:t>Increase skills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000" smtClean="0">
                <a:latin typeface="Times New Roman" charset="0"/>
                <a:cs typeface="Times New Roman" charset="0"/>
              </a:rPr>
              <a:t>Communication and relationship-building, including interview skills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000" smtClean="0">
                <a:latin typeface="Times New Roman" charset="0"/>
                <a:cs typeface="Times New Roman" charset="0"/>
              </a:rPr>
              <a:t>Assessment of child safety according to the QIC model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000" smtClean="0">
                <a:latin typeface="Times New Roman" charset="0"/>
                <a:cs typeface="Times New Roman" charset="0"/>
              </a:rPr>
              <a:t>Facilitation of evaluation/assessment of needs of the child and family  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000" smtClean="0">
                <a:latin typeface="Times New Roman" charset="0"/>
                <a:cs typeface="Times New Roman" charset="0"/>
              </a:rPr>
              <a:t>Facilitation of development of an appropriate case plan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000" smtClean="0">
                <a:latin typeface="Times New Roman" charset="0"/>
                <a:cs typeface="Times New Roman" charset="0"/>
              </a:rPr>
              <a:t>Developing active, forward-looking theory of the case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1000" b="1" smtClean="0">
                <a:latin typeface="Times New Roman" charset="0"/>
                <a:cs typeface="Times New Roman" charset="0"/>
              </a:rPr>
              <a:t>Increase understanding of importance of CR-specific tasks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000" smtClean="0">
                <a:latin typeface="Times New Roman" charset="0"/>
                <a:cs typeface="Times New Roman" charset="0"/>
              </a:rPr>
              <a:t>Open and full communication with child clients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000" smtClean="0">
                <a:latin typeface="Times New Roman" charset="0"/>
                <a:cs typeface="Times New Roman" charset="0"/>
              </a:rPr>
              <a:t>Building a relationship with child clients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000" smtClean="0">
                <a:latin typeface="Times New Roman" charset="0"/>
                <a:cs typeface="Times New Roman" charset="0"/>
              </a:rPr>
              <a:t>Affording child clients opportunities to direct cases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1000" b="1" smtClean="0">
                <a:latin typeface="Times New Roman" charset="0"/>
                <a:cs typeface="Times New Roman" charset="0"/>
              </a:rPr>
              <a:t>Increase motivation to perform role of CR as represented by QIC Model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90950" y="579438"/>
            <a:ext cx="1406525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Attorney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Behaviors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810000" y="1066800"/>
            <a:ext cx="1752600" cy="5554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000" b="1" dirty="0">
                <a:latin typeface="Times New Roman"/>
                <a:ea typeface="+mn-ea"/>
                <a:cs typeface="Times New Roman"/>
              </a:rPr>
              <a:t>Relationship with child clients</a:t>
            </a:r>
          </a:p>
          <a:p>
            <a:pPr marL="155448" indent="-1651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000" dirty="0">
                <a:latin typeface="Times New Roman"/>
                <a:ea typeface="+mn-ea"/>
                <a:cs typeface="Times New Roman"/>
              </a:rPr>
              <a:t>More frequent contact with child clients</a:t>
            </a:r>
          </a:p>
          <a:p>
            <a:pPr marL="155448" indent="-1651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000" dirty="0">
                <a:latin typeface="Times New Roman"/>
                <a:ea typeface="+mn-ea"/>
                <a:cs typeface="Times New Roman"/>
              </a:rPr>
              <a:t>More complete disclosure to, involvement of, child clients</a:t>
            </a:r>
          </a:p>
          <a:p>
            <a:pPr marL="155448" indent="-1651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000" dirty="0">
                <a:latin typeface="Times New Roman"/>
                <a:ea typeface="+mn-ea"/>
                <a:cs typeface="Times New Roman"/>
              </a:rPr>
              <a:t>Better assessment of child capacity to participate in decisions</a:t>
            </a:r>
          </a:p>
          <a:p>
            <a:pPr marL="155448" indent="-1651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000" dirty="0">
                <a:latin typeface="Times New Roman"/>
                <a:ea typeface="+mn-ea"/>
                <a:cs typeface="Times New Roman"/>
              </a:rPr>
              <a:t>Better assessment of child safety</a:t>
            </a:r>
          </a:p>
          <a:p>
            <a:pPr>
              <a:spcAft>
                <a:spcPts val="600"/>
              </a:spcAft>
              <a:defRPr/>
            </a:pPr>
            <a:r>
              <a:rPr lang="en-US" sz="1000" b="1" dirty="0">
                <a:latin typeface="Times New Roman"/>
                <a:ea typeface="+mn-ea"/>
                <a:cs typeface="Times New Roman"/>
              </a:rPr>
              <a:t>Engage in CR-related, out-of-court activities</a:t>
            </a:r>
          </a:p>
          <a:p>
            <a:pPr marL="155448" indent="-11271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000" dirty="0">
                <a:latin typeface="Times New Roman"/>
                <a:ea typeface="+mn-ea"/>
                <a:cs typeface="Times New Roman"/>
              </a:rPr>
              <a:t>Service advocacy and resource identification</a:t>
            </a:r>
          </a:p>
          <a:p>
            <a:pPr marL="155448" indent="-11271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000" dirty="0">
                <a:latin typeface="Times New Roman"/>
                <a:ea typeface="+mn-ea"/>
                <a:cs typeface="Times New Roman"/>
              </a:rPr>
              <a:t>Contact with children, families, and providers</a:t>
            </a:r>
          </a:p>
          <a:p>
            <a:pPr marL="155448" indent="-11271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000" dirty="0">
                <a:latin typeface="Times New Roman"/>
                <a:ea typeface="+mn-ea"/>
                <a:cs typeface="Times New Roman"/>
              </a:rPr>
              <a:t>Conduct thorough investigation and assessment</a:t>
            </a:r>
          </a:p>
          <a:p>
            <a:pPr>
              <a:spcAft>
                <a:spcPts val="600"/>
              </a:spcAft>
              <a:defRPr/>
            </a:pPr>
            <a:r>
              <a:rPr lang="en-US" sz="1000" b="1" dirty="0">
                <a:latin typeface="Times New Roman"/>
                <a:ea typeface="+mn-ea"/>
                <a:cs typeface="Times New Roman"/>
              </a:rPr>
              <a:t>Vigorous advocacy</a:t>
            </a:r>
          </a:p>
          <a:p>
            <a:pPr marL="155448" indent="-11271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000" dirty="0">
                <a:latin typeface="Times New Roman"/>
                <a:ea typeface="+mn-ea"/>
                <a:cs typeface="Times New Roman"/>
              </a:rPr>
              <a:t>Advocacy that stresses problem-solving and non-adversarial approaches -  but which include traditional adversarial modes when appropriate</a:t>
            </a:r>
          </a:p>
          <a:p>
            <a:pPr marL="155448" indent="-11271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000" dirty="0">
                <a:latin typeface="Times New Roman"/>
                <a:ea typeface="+mn-ea"/>
                <a:cs typeface="Times New Roman"/>
              </a:rPr>
              <a:t>Active and timely negotiation </a:t>
            </a: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3435350" y="3544888"/>
            <a:ext cx="355600" cy="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68288" y="579438"/>
            <a:ext cx="1406525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Treatment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Components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0" y="3200400"/>
            <a:ext cx="1406525" cy="4000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000" b="1" dirty="0">
                <a:latin typeface="Times New Roman"/>
                <a:ea typeface="+mn-ea"/>
                <a:cs typeface="Times New Roman"/>
              </a:rPr>
              <a:t>Training</a:t>
            </a:r>
            <a:br>
              <a:rPr lang="en-US" sz="1000" b="1" dirty="0">
                <a:latin typeface="Times New Roman"/>
                <a:ea typeface="+mn-ea"/>
                <a:cs typeface="Times New Roman"/>
              </a:rPr>
            </a:br>
            <a:r>
              <a:rPr lang="en-US" sz="1000" b="1" dirty="0">
                <a:latin typeface="Times New Roman"/>
                <a:ea typeface="+mn-ea"/>
                <a:cs typeface="Times New Roman"/>
              </a:rPr>
              <a:t>in </a:t>
            </a:r>
            <a:r>
              <a:rPr lang="en-US" sz="1000" b="1" dirty="0" err="1">
                <a:latin typeface="Times New Roman"/>
                <a:ea typeface="+mn-ea"/>
                <a:cs typeface="Times New Roman"/>
              </a:rPr>
              <a:t>QIC</a:t>
            </a:r>
            <a:r>
              <a:rPr lang="en-US" sz="1000" b="1" dirty="0">
                <a:latin typeface="Times New Roman"/>
                <a:ea typeface="+mn-ea"/>
                <a:cs typeface="Times New Roman"/>
              </a:rPr>
              <a:t> Model</a:t>
            </a:r>
            <a:endParaRPr lang="en-US" sz="10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0" y="4572000"/>
            <a:ext cx="1406525" cy="10922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000" b="1" dirty="0">
                <a:latin typeface="Times New Roman"/>
                <a:ea typeface="+mn-ea"/>
                <a:cs typeface="Times New Roman"/>
              </a:rPr>
              <a:t>Ongoing coaching</a:t>
            </a:r>
            <a:br>
              <a:rPr lang="en-US" sz="1000" b="1" dirty="0">
                <a:latin typeface="Times New Roman"/>
                <a:ea typeface="+mn-ea"/>
                <a:cs typeface="Times New Roman"/>
              </a:rPr>
            </a:br>
            <a:r>
              <a:rPr lang="en-US" sz="1000" b="1" dirty="0">
                <a:latin typeface="Times New Roman"/>
                <a:ea typeface="+mn-ea"/>
                <a:cs typeface="Times New Roman"/>
              </a:rPr>
              <a:t>in QIC Model</a:t>
            </a:r>
          </a:p>
          <a:p>
            <a:pPr>
              <a:spcAft>
                <a:spcPts val="600"/>
              </a:spcAft>
              <a:defRPr/>
            </a:pPr>
            <a:r>
              <a:rPr lang="en-US" sz="1000" i="1" dirty="0">
                <a:latin typeface="Times New Roman"/>
                <a:ea typeface="+mn-ea"/>
                <a:cs typeface="Times New Roman"/>
              </a:rPr>
              <a:t>(Note that coaching is also hypothesized to have a direct effect on attorney behaviors.)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51488" y="579438"/>
            <a:ext cx="1406525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Proximate Child</a:t>
            </a:r>
            <a:b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</a:b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Outcomes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38800" y="1689100"/>
            <a:ext cx="1319213" cy="47863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246063" indent="-1127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US" sz="1000" b="1" smtClean="0">
                <a:latin typeface="Times New Roman" charset="0"/>
                <a:cs typeface="Times New Roman" charset="0"/>
              </a:rPr>
              <a:t>Services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000" smtClean="0">
                <a:latin typeface="Times New Roman" charset="0"/>
                <a:cs typeface="Times New Roman" charset="0"/>
              </a:rPr>
              <a:t>Children and families receive services that better reflect their needs and interests</a:t>
            </a:r>
          </a:p>
          <a:p>
            <a:pPr lvl="1" eaLnBrk="1" hangingPunct="1">
              <a:spcAft>
                <a:spcPts val="600"/>
              </a:spcAft>
              <a:buFont typeface="Times New Roman" charset="0"/>
              <a:buChar char="–"/>
              <a:defRPr/>
            </a:pPr>
            <a:r>
              <a:rPr lang="en-US" sz="1000" smtClean="0">
                <a:latin typeface="Times New Roman" charset="0"/>
                <a:cs typeface="Times New Roman" charset="0"/>
              </a:rPr>
              <a:t>E.g., more appropriate placement selection, leading to lower placement disruption and higher continuity with family and community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1000" b="1" smtClean="0">
                <a:latin typeface="Times New Roman" charset="0"/>
                <a:cs typeface="Times New Roman" charset="0"/>
              </a:rPr>
              <a:t>Court decisions more likely to reflect child</a:t>
            </a:r>
            <a:r>
              <a:rPr lang="ja-JP" altLang="en-US" sz="1000" b="1" smtClean="0">
                <a:latin typeface="Times New Roman" charset="0"/>
                <a:cs typeface="Times New Roman" charset="0"/>
              </a:rPr>
              <a:t>’</a:t>
            </a:r>
            <a:r>
              <a:rPr lang="en-US" sz="1000" b="1" smtClean="0">
                <a:latin typeface="Times New Roman" charset="0"/>
                <a:cs typeface="Times New Roman" charset="0"/>
              </a:rPr>
              <a:t>s interests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000" smtClean="0">
                <a:latin typeface="Times New Roman" charset="0"/>
                <a:cs typeface="Times New Roman" charset="0"/>
              </a:rPr>
              <a:t>Evidence and arguments presented by attorney are more compelling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1000" b="1" smtClean="0">
                <a:latin typeface="Times New Roman" charset="0"/>
                <a:cs typeface="Times New Roman" charset="0"/>
              </a:rPr>
              <a:t>Child is empowered, has increased sense of autonomy and self-determination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315200" y="2514600"/>
            <a:ext cx="1408113" cy="18621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000" dirty="0">
                <a:latin typeface="Times New Roman"/>
                <a:ea typeface="+mn-ea"/>
                <a:cs typeface="Times New Roman"/>
              </a:rPr>
              <a:t>Reduced time in care</a:t>
            </a:r>
          </a:p>
          <a:p>
            <a:pPr>
              <a:spcAft>
                <a:spcPts val="600"/>
              </a:spcAft>
              <a:defRPr/>
            </a:pPr>
            <a:r>
              <a:rPr lang="en-US" sz="1000" dirty="0">
                <a:latin typeface="Times New Roman"/>
                <a:ea typeface="+mn-ea"/>
                <a:cs typeface="Times New Roman"/>
              </a:rPr>
              <a:t>Increased rate of permanency (reunification, relative, adoption exits)</a:t>
            </a:r>
          </a:p>
          <a:p>
            <a:pPr>
              <a:spcAft>
                <a:spcPts val="600"/>
              </a:spcAft>
              <a:defRPr/>
            </a:pPr>
            <a:r>
              <a:rPr lang="en-US" sz="1000" dirty="0">
                <a:latin typeface="Times New Roman"/>
                <a:ea typeface="+mn-ea"/>
                <a:cs typeface="Times New Roman"/>
              </a:rPr>
              <a:t>No change in  repeat maltreatment</a:t>
            </a:r>
          </a:p>
          <a:p>
            <a:pPr>
              <a:spcAft>
                <a:spcPts val="600"/>
              </a:spcAft>
              <a:defRPr/>
            </a:pPr>
            <a:r>
              <a:rPr lang="en-US" sz="1000" dirty="0">
                <a:latin typeface="Times New Roman"/>
                <a:ea typeface="+mn-ea"/>
                <a:cs typeface="Times New Roman"/>
              </a:rPr>
              <a:t>No change in likelihood of reentry to care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312025" y="579438"/>
            <a:ext cx="1406525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Distal Child</a:t>
            </a:r>
            <a:b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</a:b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Outcomes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5197475" y="3468688"/>
            <a:ext cx="442913" cy="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53" idx="1"/>
          </p:cNvCxnSpPr>
          <p:nvPr/>
        </p:nvCxnSpPr>
        <p:spPr>
          <a:xfrm>
            <a:off x="6824663" y="3294063"/>
            <a:ext cx="490537" cy="150812"/>
          </a:xfrm>
          <a:prstGeom prst="straightConnector1">
            <a:avLst/>
          </a:prstGeom>
          <a:ln w="25400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212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dobe Caslon Pro" charset="0"/>
              </a:rPr>
              <a:t>1</a:t>
            </a:r>
            <a:r>
              <a:rPr lang="en-US" sz="4000" dirty="0">
                <a:latin typeface="Adobe Caslon Pro" charset="0"/>
              </a:rPr>
              <a:t>. QIC BACKGROUND &amp; MISSION</a:t>
            </a:r>
          </a:p>
        </p:txBody>
      </p:sp>
    </p:spTree>
    <p:extLst>
      <p:ext uri="{BB962C8B-B14F-4D97-AF65-F5344CB8AC3E}">
        <p14:creationId xmlns:p14="http://schemas.microsoft.com/office/powerpoint/2010/main" val="4178363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title"/>
          </p:nvPr>
        </p:nvSpPr>
        <p:spPr>
          <a:xfrm>
            <a:off x="2286000" y="381000"/>
            <a:ext cx="5257800" cy="566738"/>
          </a:xfrm>
        </p:spPr>
        <p:txBody>
          <a:bodyPr/>
          <a:lstStyle/>
          <a:p>
            <a:pPr algn="ctr"/>
            <a:r>
              <a:rPr lang="en-US" sz="2900" dirty="0">
                <a:latin typeface="Adobe Caslon Pro" charset="0"/>
              </a:rPr>
              <a:t>Quick!!  What</a:t>
            </a:r>
            <a:r>
              <a:rPr lang="ja-JP" altLang="en-US" sz="2900" dirty="0">
                <a:latin typeface="Adobe Caslon Pro" charset="0"/>
              </a:rPr>
              <a:t>’</a:t>
            </a:r>
            <a:r>
              <a:rPr lang="en-US" altLang="ja-JP" sz="2900" dirty="0">
                <a:latin typeface="Adobe Caslon Pro" charset="0"/>
              </a:rPr>
              <a:t>s a QIC?</a:t>
            </a:r>
            <a:endParaRPr lang="en-US" sz="2900" dirty="0">
              <a:latin typeface="Adobe Caslon Pro" charset="0"/>
            </a:endParaRPr>
          </a:p>
        </p:txBody>
      </p:sp>
      <p:pic>
        <p:nvPicPr>
          <p:cNvPr id="14339" name="Picture 1030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9165" y="2072638"/>
            <a:ext cx="4165600" cy="3124200"/>
          </a:xfrm>
          <a:noFill/>
        </p:spPr>
      </p:pic>
      <p:sp>
        <p:nvSpPr>
          <p:cNvPr id="14338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" y="1066800"/>
            <a:ext cx="4191000" cy="49530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2400" dirty="0">
                <a:latin typeface="Adobe Caslon Pro" charset="0"/>
              </a:rPr>
              <a:t> </a:t>
            </a:r>
            <a:r>
              <a:rPr lang="en-US" sz="2400" dirty="0" smtClean="0">
                <a:latin typeface="Adobe Caslon Pro" charset="0"/>
              </a:rPr>
              <a:t>US Children’s Bureau 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latin typeface="Adobe Caslon Pro" charset="0"/>
              </a:rPr>
              <a:t> Five </a:t>
            </a:r>
            <a:r>
              <a:rPr lang="en-US" sz="2400" dirty="0">
                <a:latin typeface="Adobe Caslon Pro" charset="0"/>
              </a:rPr>
              <a:t>QICs in 2001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latin typeface="Adobe Caslon Pro" charset="0"/>
              </a:rPr>
              <a:t> Decentralize </a:t>
            </a:r>
            <a:r>
              <a:rPr lang="en-US" sz="2400" dirty="0" smtClean="0">
                <a:latin typeface="Adobe Caslon Pro" charset="0"/>
              </a:rPr>
              <a:t>Responsibility</a:t>
            </a:r>
            <a:br>
              <a:rPr lang="en-US" sz="2400" dirty="0" smtClean="0">
                <a:latin typeface="Adobe Caslon Pro" charset="0"/>
              </a:rPr>
            </a:br>
            <a:r>
              <a:rPr lang="en-US" sz="2400" dirty="0" smtClean="0">
                <a:latin typeface="Adobe Caslon Pro" charset="0"/>
              </a:rPr>
              <a:t>  </a:t>
            </a:r>
            <a:r>
              <a:rPr lang="en-US" sz="2400" dirty="0">
                <a:latin typeface="Adobe Caslon Pro" charset="0"/>
              </a:rPr>
              <a:t>for Knowledge Development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latin typeface="Adobe Caslon Pro" charset="0"/>
              </a:rPr>
              <a:t> Promote evidence-based </a:t>
            </a:r>
            <a:r>
              <a:rPr lang="en-US" sz="2400" dirty="0" smtClean="0">
                <a:latin typeface="Adobe Caslon Pro" charset="0"/>
              </a:rPr>
              <a:t>  </a:t>
            </a:r>
            <a:br>
              <a:rPr lang="en-US" sz="2400" dirty="0" smtClean="0">
                <a:latin typeface="Adobe Caslon Pro" charset="0"/>
              </a:rPr>
            </a:br>
            <a:r>
              <a:rPr lang="en-US" sz="2400" dirty="0" smtClean="0">
                <a:latin typeface="Adobe Caslon Pro" charset="0"/>
              </a:rPr>
              <a:t>  practices</a:t>
            </a:r>
            <a:endParaRPr lang="en-US" sz="2400" dirty="0">
              <a:latin typeface="Adobe Caslon Pro" charset="0"/>
            </a:endParaRPr>
          </a:p>
          <a:p>
            <a:pPr>
              <a:buFont typeface="Arial" charset="0"/>
              <a:buChar char="•"/>
            </a:pPr>
            <a:r>
              <a:rPr lang="en-US" sz="2400" dirty="0">
                <a:latin typeface="Adobe Caslon Pro" charset="0"/>
              </a:rPr>
              <a:t> Disseminate information </a:t>
            </a:r>
            <a:r>
              <a:rPr lang="en-US" sz="2400" dirty="0" smtClean="0">
                <a:latin typeface="Adobe Caslon Pro" charset="0"/>
              </a:rPr>
              <a:t>in </a:t>
            </a:r>
            <a:r>
              <a:rPr lang="en-US" sz="2400" dirty="0">
                <a:latin typeface="Adobe Caslon Pro" charset="0"/>
              </a:rPr>
              <a:t>a way that informs and alters practice at service level.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latin typeface="Adobe Caslon Pro" charset="0"/>
              </a:rPr>
              <a:t> QICs on several topics.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latin typeface="Adobe Caslon Pro" charset="0"/>
              </a:rPr>
              <a:t> 1</a:t>
            </a:r>
            <a:r>
              <a:rPr lang="en-US" sz="2400" baseline="30000" dirty="0">
                <a:latin typeface="Adobe Caslon Pro" charset="0"/>
              </a:rPr>
              <a:t>st</a:t>
            </a:r>
            <a:r>
              <a:rPr lang="en-US" sz="2400" dirty="0">
                <a:latin typeface="Adobe Caslon Pro" charset="0"/>
              </a:rPr>
              <a:t> year Needs Assessment, Demo sites, dissemination.</a:t>
            </a:r>
          </a:p>
        </p:txBody>
      </p:sp>
    </p:spTree>
    <p:extLst>
      <p:ext uri="{BB962C8B-B14F-4D97-AF65-F5344CB8AC3E}">
        <p14:creationId xmlns:p14="http://schemas.microsoft.com/office/powerpoint/2010/main" val="3120117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400" dirty="0" smtClean="0">
                <a:ea typeface="+mj-ea"/>
                <a:cs typeface="+mj-cs"/>
              </a:rPr>
              <a:t>QIC-ChildRep Purpose</a:t>
            </a:r>
            <a:endParaRPr lang="en-US" sz="4400" dirty="0">
              <a:ea typeface="+mj-ea"/>
              <a:cs typeface="+mj-cs"/>
            </a:endParaRPr>
          </a:p>
        </p:txBody>
      </p:sp>
      <p:sp>
        <p:nvSpPr>
          <p:cNvPr id="16386" name="Picture Placeholder 4"/>
          <p:cNvSpPr>
            <a:spLocks noGrp="1" noTextEdit="1"/>
          </p:cNvSpPr>
          <p:nvPr>
            <p:ph type="pic" idx="1"/>
          </p:nvPr>
        </p:nvSpPr>
        <p:spPr>
          <a:xfrm>
            <a:off x="1295400" y="1905000"/>
            <a:ext cx="2819400" cy="3124200"/>
          </a:xfrm>
        </p:spPr>
      </p:sp>
      <p:sp>
        <p:nvSpPr>
          <p:cNvPr id="16387" name="Text Placeholder 5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3962400" cy="4419600"/>
          </a:xfrm>
        </p:spPr>
        <p:txBody>
          <a:bodyPr/>
          <a:lstStyle/>
          <a:p>
            <a:endParaRPr lang="en-US" dirty="0">
              <a:latin typeface="Adobe Caslon Pro" charset="0"/>
            </a:endParaRPr>
          </a:p>
          <a:p>
            <a:pPr>
              <a:buFont typeface="Arial" charset="0"/>
              <a:buAutoNum type="arabicPeriod"/>
            </a:pPr>
            <a:r>
              <a:rPr lang="en-US" sz="2000" dirty="0" smtClean="0">
                <a:latin typeface="Adobe Caslon Pro" charset="0"/>
              </a:rPr>
              <a:t> To </a:t>
            </a:r>
            <a:r>
              <a:rPr lang="en-US" sz="2000" dirty="0">
                <a:latin typeface="Adobe Caslon Pro" charset="0"/>
              </a:rPr>
              <a:t>gather, develop and communicate knowledge on child representation, </a:t>
            </a:r>
          </a:p>
          <a:p>
            <a:pPr>
              <a:buFont typeface="Arial" charset="0"/>
              <a:buAutoNum type="arabicPeriod"/>
            </a:pPr>
            <a:r>
              <a:rPr lang="en-US" sz="2000" dirty="0" smtClean="0">
                <a:latin typeface="Adobe Caslon Pro" charset="0"/>
              </a:rPr>
              <a:t> Promote </a:t>
            </a:r>
            <a:r>
              <a:rPr lang="en-US" sz="2000" dirty="0">
                <a:latin typeface="Adobe Caslon Pro" charset="0"/>
              </a:rPr>
              <a:t>consensus on the role of the child</a:t>
            </a:r>
            <a:r>
              <a:rPr lang="ja-JP" altLang="en-US" sz="2000" dirty="0">
                <a:latin typeface="Adobe Caslon Pro" charset="0"/>
              </a:rPr>
              <a:t>’</a:t>
            </a:r>
            <a:r>
              <a:rPr lang="en-US" altLang="ja-JP" sz="2000" dirty="0">
                <a:latin typeface="Adobe Caslon Pro" charset="0"/>
              </a:rPr>
              <a:t>s legal representative, </a:t>
            </a:r>
          </a:p>
          <a:p>
            <a:pPr>
              <a:buFont typeface="Arial" charset="0"/>
              <a:buAutoNum type="arabicPeriod"/>
            </a:pPr>
            <a:r>
              <a:rPr lang="en-US" sz="2000" dirty="0" smtClean="0">
                <a:latin typeface="Adobe Caslon Pro" charset="0"/>
              </a:rPr>
              <a:t> Sponsor </a:t>
            </a:r>
            <a:r>
              <a:rPr lang="en-US" sz="2000" dirty="0">
                <a:latin typeface="Adobe Caslon Pro" charset="0"/>
              </a:rPr>
              <a:t>Research and Demonstration projects to gain empirical evidence as to how legal representation for the child in child welfare cases might best be delivered. </a:t>
            </a: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3368675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329247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969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2286000" y="457200"/>
            <a:ext cx="5257800" cy="1371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400" dirty="0" smtClean="0">
                <a:latin typeface="Adobe Caslon Pro"/>
                <a:ea typeface="+mj-ea"/>
                <a:cs typeface="+mj-cs"/>
              </a:rPr>
              <a:t>NACC CERTIFICATION</a:t>
            </a: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945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209800"/>
            <a:ext cx="3810000" cy="31242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z="2000" dirty="0">
                <a:latin typeface="Adobe Caslon Pro" charset="0"/>
              </a:rPr>
              <a:t> NACC Certifies Lawyers as Specialists in Child Welfare Law. 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 dirty="0">
                <a:latin typeface="Adobe Caslon Pro" charset="0"/>
              </a:rPr>
              <a:t> QIC </a:t>
            </a:r>
            <a:r>
              <a:rPr lang="en-US" sz="2000" dirty="0" smtClean="0">
                <a:latin typeface="Adobe Caslon Pro" charset="0"/>
              </a:rPr>
              <a:t>is supporting </a:t>
            </a:r>
            <a:r>
              <a:rPr lang="en-US" sz="2000" dirty="0">
                <a:latin typeface="Adobe Caslon Pro" charset="0"/>
              </a:rPr>
              <a:t>certification.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 dirty="0">
                <a:latin typeface="Adobe Caslon Pro" charset="0"/>
              </a:rPr>
              <a:t> Allowing 200 lawyers per year for the next four years to receive cost waivers.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 dirty="0">
                <a:latin typeface="Adobe Caslon Pro" charset="0"/>
              </a:rPr>
              <a:t> $300 vs. $600 per lawyer.</a:t>
            </a:r>
          </a:p>
          <a:p>
            <a:pPr eaLnBrk="1" hangingPunct="1"/>
            <a:r>
              <a:rPr lang="en-US" sz="2000" dirty="0">
                <a:latin typeface="Adobe Caslon Pro" charset="0"/>
              </a:rPr>
              <a:t>  </a:t>
            </a:r>
          </a:p>
          <a:p>
            <a:pPr eaLnBrk="1" hangingPunct="1">
              <a:buFont typeface="Arial" charset="0"/>
              <a:buChar char="•"/>
            </a:pPr>
            <a:endParaRPr lang="en-US" sz="2000" dirty="0">
              <a:latin typeface="Adobe Caslon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241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25"/>
          <p:cNvSpPr>
            <a:spLocks noGrp="1"/>
          </p:cNvSpPr>
          <p:nvPr>
            <p:ph type="ctrTitle"/>
          </p:nvPr>
        </p:nvSpPr>
        <p:spPr>
          <a:xfrm>
            <a:off x="685800" y="4419600"/>
            <a:ext cx="7772400" cy="914400"/>
          </a:xfrm>
        </p:spPr>
        <p:txBody>
          <a:bodyPr/>
          <a:lstStyle/>
          <a:p>
            <a:r>
              <a:rPr lang="en-US" sz="4000" dirty="0" err="1">
                <a:latin typeface="Adobe Caslon Pro" charset="0"/>
              </a:rPr>
              <a:t>www.ImproveChildRep.org</a:t>
            </a:r>
            <a:endParaRPr lang="en-US" sz="4000" dirty="0">
              <a:latin typeface="Adobe Caslon Pro" charset="0"/>
            </a:endParaRPr>
          </a:p>
        </p:txBody>
      </p:sp>
      <p:sp>
        <p:nvSpPr>
          <p:cNvPr id="27" name="Subtitle 26"/>
          <p:cNvSpPr>
            <a:spLocks noGrp="1"/>
          </p:cNvSpPr>
          <p:nvPr>
            <p:ph type="subTitle" idx="1"/>
          </p:nvPr>
        </p:nvSpPr>
        <p:spPr>
          <a:xfrm>
            <a:off x="1371600" y="5334000"/>
            <a:ext cx="6400800" cy="990600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None/>
              <a:defRPr/>
            </a:pPr>
            <a:r>
              <a:rPr lang="en-US" dirty="0" smtClean="0">
                <a:latin typeface="Adobe Caslon Pro"/>
                <a:ea typeface="+mn-ea"/>
                <a:cs typeface="+mn-cs"/>
              </a:rPr>
              <a:t>On a Mission to Improve Justice for Children Through Knowledge Development and Dissemination</a:t>
            </a: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496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2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305800" cy="12954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dobe Caslon Pro" charset="0"/>
              </a:rPr>
              <a:t>2</a:t>
            </a:r>
            <a:r>
              <a:rPr lang="en-US" sz="4000" dirty="0">
                <a:latin typeface="Adobe Caslon Pro" charset="0"/>
              </a:rPr>
              <a:t>. </a:t>
            </a:r>
            <a:r>
              <a:rPr lang="en-US" sz="4000" dirty="0" smtClean="0">
                <a:latin typeface="Adobe Caslon Pro" charset="0"/>
              </a:rPr>
              <a:t>CURRENT STATE OF CHILD REPRESENTATION</a:t>
            </a:r>
            <a:endParaRPr lang="en-US" sz="4000" dirty="0">
              <a:latin typeface="Adobe Caslon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389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QIC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1354</Words>
  <Application>Microsoft Macintosh PowerPoint</Application>
  <PresentationFormat>On-screen Show (4:3)</PresentationFormat>
  <Paragraphs>222</Paragraphs>
  <Slides>36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QIC Theme</vt:lpstr>
      <vt:lpstr>National Quality Improvement Center on the Representation of Children in the Child Welfare System</vt:lpstr>
      <vt:lpstr>OUTLINE</vt:lpstr>
      <vt:lpstr> Project Team </vt:lpstr>
      <vt:lpstr>1. QIC BACKGROUND &amp; MISSION</vt:lpstr>
      <vt:lpstr>Quick!!  What’s a QIC?</vt:lpstr>
      <vt:lpstr>QIC-ChildRep Purpose</vt:lpstr>
      <vt:lpstr>NACC CERTIFICATION</vt:lpstr>
      <vt:lpstr>www.ImproveChildRep.org</vt:lpstr>
      <vt:lpstr>2. CURRENT STATE OF CHILD REPRESENTATION</vt:lpstr>
      <vt:lpstr>PowerPoint Presentation</vt:lpstr>
      <vt:lpstr>Needs Assessment  1st Year Product</vt:lpstr>
      <vt:lpstr>NEEDS ASSESSMENT: Law on the Books</vt:lpstr>
      <vt:lpstr>NEEDS ASSESSMENT: Law in Practice</vt:lpstr>
      <vt:lpstr>Needs Assessment Findings - 1</vt:lpstr>
      <vt:lpstr>Needs Assessment Findings - 2</vt:lpstr>
      <vt:lpstr>Needs Assessment Findings - 3</vt:lpstr>
      <vt:lpstr>QIC Best Practice Model of Child Representation</vt:lpstr>
      <vt:lpstr>2. RESOURCES AVAILABLE NOW</vt:lpstr>
      <vt:lpstr>Knowledge Development and Dissemination</vt:lpstr>
      <vt:lpstr>3. QIC BEST PRACTICE MODEL</vt:lpstr>
      <vt:lpstr>PowerPoint Presentation</vt:lpstr>
      <vt:lpstr>QIC CONSISTENT WITH ABA MODEL ACT</vt:lpstr>
      <vt:lpstr>QIC Model of Child Representation </vt:lpstr>
      <vt:lpstr>QIC Model of Child Representation </vt:lpstr>
      <vt:lpstr>QIC Model of Child Representation: Organizational Supports</vt:lpstr>
      <vt:lpstr>4. RESEARCH DESIGN </vt:lpstr>
      <vt:lpstr>PowerPoint Presentation</vt:lpstr>
      <vt:lpstr> Research Partners</vt:lpstr>
      <vt:lpstr>Experimental Design</vt:lpstr>
      <vt:lpstr>Research Questions</vt:lpstr>
      <vt:lpstr>DATA GATHERING</vt:lpstr>
      <vt:lpstr>Data Gathering</vt:lpstr>
      <vt:lpstr> Expected Outcomes</vt:lpstr>
      <vt:lpstr>Accommodating the Child’s Wishes - 1</vt:lpstr>
      <vt:lpstr>Accommodating the Child’s Wishes - 2</vt:lpstr>
      <vt:lpstr>PowerPoint Presentation</vt:lpstr>
    </vt:vector>
  </TitlesOfParts>
  <Company>University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 Duquette</dc:creator>
  <cp:lastModifiedBy>Robbin Gonzalez</cp:lastModifiedBy>
  <cp:revision>5</cp:revision>
  <dcterms:created xsi:type="dcterms:W3CDTF">2012-08-15T22:17:40Z</dcterms:created>
  <dcterms:modified xsi:type="dcterms:W3CDTF">2012-09-23T14:36:54Z</dcterms:modified>
</cp:coreProperties>
</file>